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56" r:id="rId5"/>
  </p:sldMasterIdLst>
  <p:notesMasterIdLst>
    <p:notesMasterId r:id="rId64"/>
  </p:notesMasterIdLst>
  <p:sldIdLst>
    <p:sldId id="256" r:id="rId6"/>
    <p:sldId id="257" r:id="rId7"/>
    <p:sldId id="258" r:id="rId8"/>
    <p:sldId id="260" r:id="rId9"/>
    <p:sldId id="259" r:id="rId10"/>
    <p:sldId id="293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80" r:id="rId28"/>
    <p:sldId id="279" r:id="rId29"/>
    <p:sldId id="282" r:id="rId30"/>
    <p:sldId id="281" r:id="rId31"/>
    <p:sldId id="278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75BC"/>
    <a:srgbClr val="D54E29"/>
    <a:srgbClr val="003140"/>
    <a:srgbClr val="3C7430"/>
    <a:srgbClr val="7AC142"/>
    <a:srgbClr val="F7941E"/>
    <a:srgbClr val="044A61"/>
    <a:srgbClr val="E2AB1F"/>
    <a:srgbClr val="662D91"/>
    <a:srgbClr val="017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35243-B5F0-4D24-AA60-B82150FAFC34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0BF42A-661E-4912-BEAF-A09EC55BB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57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" y="2188234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898392"/>
            <a:ext cx="6400800" cy="1752600"/>
          </a:xfrm>
        </p:spPr>
        <p:txBody>
          <a:bodyPr/>
          <a:lstStyle>
            <a:lvl1pPr marL="0" indent="0" algn="r">
              <a:buNone/>
              <a:defRPr sz="280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  <p:sp>
        <p:nvSpPr>
          <p:cNvPr id="7" name="Slide Number Placeholder 3"/>
          <p:cNvSpPr txBox="1">
            <a:spLocks/>
          </p:cNvSpPr>
          <p:nvPr userDrawn="1"/>
        </p:nvSpPr>
        <p:spPr bwMode="auto">
          <a:xfrm>
            <a:off x="8305800" y="6400800"/>
            <a:ext cx="533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/>
            <a:fld id="{16E7D438-C949-4D4E-9788-A22D604820DC}" type="slidenum">
              <a:rPr lang="en-US" altLang="en-US" sz="1000">
                <a:solidFill>
                  <a:srgbClr val="898989"/>
                </a:solidFill>
                <a:latin typeface="Verdana" pitchFamily="34" charset="0"/>
              </a:rPr>
              <a:pPr algn="r"/>
              <a:t>‹#›</a:t>
            </a:fld>
            <a:endParaRPr lang="en-US" altLang="en-US" sz="1000" dirty="0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272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3"/>
          <p:cNvSpPr txBox="1">
            <a:spLocks/>
          </p:cNvSpPr>
          <p:nvPr userDrawn="1"/>
        </p:nvSpPr>
        <p:spPr bwMode="auto">
          <a:xfrm>
            <a:off x="8305800" y="6400800"/>
            <a:ext cx="533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/>
            <a:fld id="{16E7D438-C949-4D4E-9788-A22D604820DC}" type="slidenum">
              <a:rPr lang="en-US" altLang="en-US" sz="1000">
                <a:solidFill>
                  <a:srgbClr val="898989"/>
                </a:solidFill>
                <a:latin typeface="Verdana" pitchFamily="34" charset="0"/>
              </a:rPr>
              <a:pPr algn="r"/>
              <a:t>‹#›</a:t>
            </a:fld>
            <a:endParaRPr lang="en-US" altLang="en-US" sz="1000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763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4525963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4525963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lide Number Placeholder 3"/>
          <p:cNvSpPr txBox="1">
            <a:spLocks/>
          </p:cNvSpPr>
          <p:nvPr userDrawn="1"/>
        </p:nvSpPr>
        <p:spPr bwMode="auto">
          <a:xfrm>
            <a:off x="8305800" y="6400800"/>
            <a:ext cx="533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/>
            <a:fld id="{16E7D438-C949-4D4E-9788-A22D604820DC}" type="slidenum">
              <a:rPr lang="en-US" altLang="en-US" sz="1000">
                <a:solidFill>
                  <a:srgbClr val="898989"/>
                </a:solidFill>
                <a:latin typeface="Verdana" pitchFamily="34" charset="0"/>
              </a:rPr>
              <a:pPr algn="r"/>
              <a:t>‹#›</a:t>
            </a:fld>
            <a:endParaRPr lang="en-US" altLang="en-US" sz="1000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11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3"/>
          <p:cNvSpPr txBox="1">
            <a:spLocks/>
          </p:cNvSpPr>
          <p:nvPr userDrawn="1"/>
        </p:nvSpPr>
        <p:spPr bwMode="auto">
          <a:xfrm>
            <a:off x="8305800" y="6400800"/>
            <a:ext cx="533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/>
            <a:fld id="{16E7D438-C949-4D4E-9788-A22D604820DC}" type="slidenum">
              <a:rPr lang="en-US" altLang="en-US" sz="1000">
                <a:solidFill>
                  <a:srgbClr val="898989"/>
                </a:solidFill>
                <a:latin typeface="Verdana" pitchFamily="34" charset="0"/>
              </a:rPr>
              <a:pPr algn="r"/>
              <a:t>‹#›</a:t>
            </a:fld>
            <a:endParaRPr lang="en-US" altLang="en-US" sz="1000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748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/>
          </p:cNvSpPr>
          <p:nvPr userDrawn="1"/>
        </p:nvSpPr>
        <p:spPr bwMode="auto">
          <a:xfrm>
            <a:off x="8305800" y="6400800"/>
            <a:ext cx="533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/>
            <a:fld id="{16E7D438-C949-4D4E-9788-A22D604820DC}" type="slidenum">
              <a:rPr lang="en-US" altLang="en-US" sz="1000">
                <a:solidFill>
                  <a:srgbClr val="898989"/>
                </a:solidFill>
                <a:latin typeface="Verdana" pitchFamily="34" charset="0"/>
              </a:rPr>
              <a:pPr algn="r"/>
              <a:t>‹#›</a:t>
            </a:fld>
            <a:endParaRPr lang="en-US" altLang="en-US" sz="1000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911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erfor_LeftMural_edit_Flat copy cop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" b="6062"/>
          <a:stretch>
            <a:fillRect/>
          </a:stretch>
        </p:blipFill>
        <p:spPr bwMode="auto">
          <a:xfrm>
            <a:off x="0" y="0"/>
            <a:ext cx="91440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Interfor_BuildingValueLogo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530850"/>
            <a:ext cx="2838450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9900" y="0"/>
            <a:ext cx="10083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304800" y="2438400"/>
            <a:ext cx="579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NAME OF PRESENTATION</a:t>
            </a:r>
            <a:endParaRPr lang="en-US" sz="3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3352800" y="4038600"/>
            <a:ext cx="525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NAME OF</a:t>
            </a:r>
            <a:r>
              <a:rPr lang="en-US" sz="3600" baseline="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PRESENTER</a:t>
            </a:r>
          </a:p>
          <a:p>
            <a:pPr algn="r"/>
            <a:r>
              <a:rPr lang="en-US" sz="3600" baseline="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DATE</a:t>
            </a:r>
            <a:endParaRPr lang="en-US" sz="3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041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 descr="Interfor_BuildingValueLogo.ai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400" y="5791200"/>
            <a:ext cx="2159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4950" y="0"/>
            <a:ext cx="9613900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3"/>
          <p:cNvSpPr txBox="1">
            <a:spLocks/>
          </p:cNvSpPr>
          <p:nvPr userDrawn="1"/>
        </p:nvSpPr>
        <p:spPr bwMode="auto">
          <a:xfrm>
            <a:off x="8305800" y="6400800"/>
            <a:ext cx="533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r"/>
            <a:fld id="{16E7D438-C949-4D4E-9788-A22D604820DC}" type="slidenum">
              <a:rPr lang="en-US" altLang="en-US" sz="1000">
                <a:solidFill>
                  <a:srgbClr val="898989"/>
                </a:solidFill>
                <a:latin typeface="Verdana" pitchFamily="34" charset="0"/>
              </a:rPr>
              <a:pPr algn="r"/>
              <a:t>‹#›</a:t>
            </a:fld>
            <a:endParaRPr lang="en-US" altLang="en-US" sz="1000">
              <a:solidFill>
                <a:srgbClr val="89898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941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92D050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92D050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92D050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92D050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92D050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3897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ヒラギノ角ゴ Pro W3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  <a:cs typeface="ヒラギノ角ゴ Pro W3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  <a:cs typeface="ヒラギノ角ゴ Pro W3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  <a:cs typeface="ヒラギノ角ゴ Pro W3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  <a:cs typeface="ヒラギノ角ゴ Pro W3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990599"/>
            <a:ext cx="2425110" cy="208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" y="1005155"/>
            <a:ext cx="6400800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Guide to Aboriginal Forest Resources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358" y="2129212"/>
            <a:ext cx="4083442" cy="296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962400"/>
            <a:ext cx="29622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34000" y="5459746"/>
            <a:ext cx="320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January 11, </a:t>
            </a:r>
            <a:r>
              <a:rPr lang="en-US" sz="2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2017</a:t>
            </a:r>
          </a:p>
          <a:p>
            <a:r>
              <a:rPr lang="en-US" sz="2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Kai Sonnenburg, RPF</a:t>
            </a:r>
            <a:endParaRPr lang="en-US" sz="2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75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sz="3800" dirty="0" smtClean="0"/>
              <a:t>commitments under the GBRO: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267200"/>
          </a:xfrm>
        </p:spPr>
        <p:txBody>
          <a:bodyPr/>
          <a:lstStyle/>
          <a:p>
            <a:r>
              <a:rPr lang="en-US" sz="3200" dirty="0" smtClean="0"/>
              <a:t>Objective: Identify AFRs through field assessments </a:t>
            </a:r>
            <a:r>
              <a:rPr lang="en-US" sz="3200" i="1" u="sng" dirty="0" smtClean="0"/>
              <a:t>and</a:t>
            </a:r>
            <a:r>
              <a:rPr lang="en-US" sz="3200" dirty="0" smtClean="0"/>
              <a:t> First Nation Engagement.</a:t>
            </a:r>
          </a:p>
          <a:p>
            <a:r>
              <a:rPr lang="en-US" sz="3200" dirty="0" smtClean="0"/>
              <a:t>Objective:  Maintain or enhance AFRs in sufficient quantity and manner to support First Nations’ present and future stewardship and use of those resources.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75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definition of Aboriginal Forest Resources:</a:t>
            </a:r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3763963"/>
          </a:xfrm>
        </p:spPr>
        <p:txBody>
          <a:bodyPr/>
          <a:lstStyle/>
          <a:p>
            <a:r>
              <a:rPr lang="en-US" dirty="0" smtClean="0"/>
              <a:t>Or other forest plant resource identified by First Nations that is utilized for food or for social, medicinal or ceremonial purposes.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61027"/>
            <a:ext cx="4038600" cy="4337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594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267200" cy="4525963"/>
          </a:xfrm>
        </p:spPr>
        <p:txBody>
          <a:bodyPr/>
          <a:lstStyle/>
          <a:p>
            <a:r>
              <a:rPr lang="en-US" dirty="0" smtClean="0"/>
              <a:t>Grows in moist, nutrient rich sites (e.g. stream draws, avalanche chutes).</a:t>
            </a:r>
          </a:p>
          <a:p>
            <a:r>
              <a:rPr lang="en-US" dirty="0" smtClean="0"/>
              <a:t>Common throughout the GBRO plan area.</a:t>
            </a:r>
          </a:p>
          <a:p>
            <a:r>
              <a:rPr lang="en-US" dirty="0" smtClean="0"/>
              <a:t>Armed with clubs that like to fester in your skin.</a:t>
            </a:r>
          </a:p>
          <a:p>
            <a:r>
              <a:rPr lang="en-US" dirty="0" smtClean="0"/>
              <a:t>1 to 3 m tall stems.</a:t>
            </a:r>
          </a:p>
          <a:p>
            <a:r>
              <a:rPr lang="en-US" dirty="0" smtClean="0"/>
              <a:t>Large (30 to 40 cm) maple-shaped leaves.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half" idx="1"/>
          </p:nvPr>
        </p:nvSpPr>
        <p:spPr>
          <a:xfrm>
            <a:off x="457200" y="228600"/>
            <a:ext cx="7924800" cy="914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Devil’s Club </a:t>
            </a:r>
            <a:r>
              <a:rPr lang="en-US" sz="3200" i="1" dirty="0" err="1" smtClean="0"/>
              <a:t>Oploplanax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horridus</a:t>
            </a:r>
            <a:endParaRPr lang="en-US" sz="3200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990600"/>
            <a:ext cx="35433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4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424934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Devil’s Club </a:t>
            </a:r>
            <a:r>
              <a:rPr lang="en-US" sz="3200" i="1" dirty="0" err="1"/>
              <a:t>Oploplanax</a:t>
            </a:r>
            <a:r>
              <a:rPr lang="en-US" sz="3200" i="1" dirty="0"/>
              <a:t> </a:t>
            </a:r>
            <a:r>
              <a:rPr lang="en-US" sz="3200" i="1" dirty="0" err="1"/>
              <a:t>horridus</a:t>
            </a:r>
            <a:endParaRPr lang="en-US" sz="32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685800" y="1331112"/>
            <a:ext cx="2819400" cy="4290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 berries are toxic for us but bears eat them.</a:t>
            </a:r>
          </a:p>
          <a:p>
            <a:pPr marL="342900" lvl="0" indent="-342900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Most widely used medicinal plant by Coastal First Nations.</a:t>
            </a:r>
            <a:endParaRPr lang="en-US" dirty="0" smtClean="0"/>
          </a:p>
          <a:p>
            <a:pPr marL="342900" lvl="0" indent="-342900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Inner green bark of roots was the major part used for medicine.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7" b="4008"/>
          <a:stretch/>
        </p:blipFill>
        <p:spPr bwMode="auto">
          <a:xfrm>
            <a:off x="3581400" y="1371600"/>
            <a:ext cx="5447222" cy="4252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316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3"/>
          <a:stretch/>
        </p:blipFill>
        <p:spPr bwMode="auto">
          <a:xfrm>
            <a:off x="3124199" y="1353488"/>
            <a:ext cx="5942997" cy="478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457200"/>
            <a:ext cx="838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Devil’s Club sticks </a:t>
            </a:r>
            <a:r>
              <a:rPr lang="en-US" sz="2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were/are </a:t>
            </a:r>
            <a:r>
              <a:rPr lang="en-US" sz="2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used as protective </a:t>
            </a:r>
            <a:r>
              <a:rPr lang="en-US" sz="2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charms,  it </a:t>
            </a:r>
            <a:r>
              <a:rPr lang="en-US" sz="2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 believed they can </a:t>
            </a:r>
            <a:r>
              <a:rPr lang="en-US" sz="2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guard against </a:t>
            </a:r>
            <a:r>
              <a:rPr lang="en-US" sz="2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evil </a:t>
            </a:r>
            <a:r>
              <a:rPr lang="en-US" sz="2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spirits.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599" y="1353488"/>
            <a:ext cx="2895601" cy="388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Charcoal was mixed with bear grease and used as ceremonial face-paint and tattoo ink.</a:t>
            </a:r>
          </a:p>
          <a:p>
            <a:pPr marL="342900" lvl="0" indent="-342900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Processed into Beauty products incl. deodorant, perfume and talc.</a:t>
            </a:r>
          </a:p>
        </p:txBody>
      </p:sp>
    </p:spTree>
    <p:extLst>
      <p:ext uri="{BB962C8B-B14F-4D97-AF65-F5344CB8AC3E}">
        <p14:creationId xmlns:p14="http://schemas.microsoft.com/office/powerpoint/2010/main" val="135208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228601"/>
            <a:ext cx="83058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 smtClean="0"/>
              <a:t>Oregon Lung Lichen </a:t>
            </a:r>
            <a:r>
              <a:rPr lang="en-US" sz="3400" i="1" dirty="0" err="1" smtClean="0"/>
              <a:t>Lobaria</a:t>
            </a:r>
            <a:r>
              <a:rPr lang="en-US" sz="3400" i="1" dirty="0" smtClean="0"/>
              <a:t> </a:t>
            </a:r>
            <a:r>
              <a:rPr lang="en-US" sz="3400" i="1" dirty="0" err="1" smtClean="0"/>
              <a:t>oregana</a:t>
            </a:r>
            <a:endParaRPr lang="en-US" sz="3400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562101"/>
            <a:ext cx="3124200" cy="3505200"/>
          </a:xfrm>
        </p:spPr>
        <p:txBody>
          <a:bodyPr/>
          <a:lstStyle/>
          <a:p>
            <a:r>
              <a:rPr lang="en-US" dirty="0" smtClean="0"/>
              <a:t>Large loosely-attached leafy lichen.</a:t>
            </a:r>
          </a:p>
          <a:p>
            <a:r>
              <a:rPr lang="en-US" dirty="0" smtClean="0"/>
              <a:t>Yellowish green surface.</a:t>
            </a:r>
          </a:p>
          <a:p>
            <a:r>
              <a:rPr lang="en-US" dirty="0" smtClean="0"/>
              <a:t>Hairy brownish underside with  yellow naked patches.</a:t>
            </a:r>
            <a:endParaRPr lang="en-US" i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0" y="1371601"/>
            <a:ext cx="5181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773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4876800"/>
          </a:xfrm>
        </p:spPr>
        <p:txBody>
          <a:bodyPr/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Broad (2-4 cm) wide </a:t>
            </a:r>
            <a:r>
              <a:rPr lang="en-US" dirty="0" smtClean="0">
                <a:solidFill>
                  <a:prstClr val="black"/>
                </a:solidFill>
              </a:rPr>
              <a:t>lobes.</a:t>
            </a:r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Grows on trees in cool moist forests.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Common in the GBRO.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No </a:t>
            </a:r>
            <a:r>
              <a:rPr lang="en-US" dirty="0">
                <a:solidFill>
                  <a:prstClr val="black"/>
                </a:solidFill>
              </a:rPr>
              <a:t>visible reproductive bodies as </a:t>
            </a:r>
            <a:r>
              <a:rPr lang="en-US" i="1" dirty="0">
                <a:solidFill>
                  <a:prstClr val="black"/>
                </a:solidFill>
              </a:rPr>
              <a:t>L. </a:t>
            </a:r>
            <a:r>
              <a:rPr lang="en-US" i="1" dirty="0" err="1">
                <a:solidFill>
                  <a:prstClr val="black"/>
                </a:solidFill>
              </a:rPr>
              <a:t>pulmonaria</a:t>
            </a:r>
            <a:r>
              <a:rPr lang="en-US" i="1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which </a:t>
            </a:r>
            <a:r>
              <a:rPr lang="en-US" dirty="0" smtClean="0">
                <a:solidFill>
                  <a:prstClr val="black"/>
                </a:solidFill>
              </a:rPr>
              <a:t>has wart-like </a:t>
            </a:r>
            <a:r>
              <a:rPr lang="en-US" dirty="0">
                <a:solidFill>
                  <a:prstClr val="black"/>
                </a:solidFill>
              </a:rPr>
              <a:t>outgrowths (</a:t>
            </a:r>
            <a:r>
              <a:rPr lang="en-US" dirty="0" err="1">
                <a:solidFill>
                  <a:prstClr val="black"/>
                </a:solidFill>
              </a:rPr>
              <a:t>isidia</a:t>
            </a:r>
            <a:r>
              <a:rPr lang="en-US" dirty="0">
                <a:solidFill>
                  <a:prstClr val="black"/>
                </a:solidFill>
              </a:rPr>
              <a:t>) and/or powdery warts (</a:t>
            </a:r>
            <a:r>
              <a:rPr lang="en-US" dirty="0" err="1">
                <a:solidFill>
                  <a:prstClr val="black"/>
                </a:solidFill>
              </a:rPr>
              <a:t>soredia</a:t>
            </a:r>
            <a:r>
              <a:rPr lang="en-US" dirty="0" smtClean="0">
                <a:solidFill>
                  <a:prstClr val="black"/>
                </a:solidFill>
              </a:rPr>
              <a:t>).</a:t>
            </a:r>
          </a:p>
          <a:p>
            <a:pPr lvl="0"/>
            <a:r>
              <a:rPr lang="en-US" dirty="0" err="1">
                <a:solidFill>
                  <a:prstClr val="black"/>
                </a:solidFill>
              </a:rPr>
              <a:t>Hesquiat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people made cough medicine with it.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66700"/>
            <a:ext cx="45720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/>
              <a:t>Oregon </a:t>
            </a:r>
            <a:r>
              <a:rPr lang="en-US" sz="3400" dirty="0" smtClean="0"/>
              <a:t>Lung Lichen</a:t>
            </a:r>
            <a:endParaRPr lang="en-US" sz="34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7"/>
          <a:stretch/>
        </p:blipFill>
        <p:spPr bwMode="auto">
          <a:xfrm>
            <a:off x="4648200" y="533400"/>
            <a:ext cx="4210050" cy="6117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>
            <a:endCxn id="7" idx="1"/>
          </p:cNvCxnSpPr>
          <p:nvPr/>
        </p:nvCxnSpPr>
        <p:spPr>
          <a:xfrm>
            <a:off x="4114800" y="2743200"/>
            <a:ext cx="2921748" cy="1427528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858000" y="3931920"/>
            <a:ext cx="1219200" cy="163068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 smtClean="0"/>
              <a:t>Indian Hellebore </a:t>
            </a:r>
            <a:r>
              <a:rPr lang="en-US" sz="3400" i="1" dirty="0" err="1" smtClean="0"/>
              <a:t>Veratrum</a:t>
            </a:r>
            <a:r>
              <a:rPr lang="en-US" sz="3400" i="1" dirty="0" smtClean="0"/>
              <a:t> </a:t>
            </a:r>
            <a:r>
              <a:rPr lang="en-US" sz="3400" i="1" dirty="0" err="1" smtClean="0"/>
              <a:t>viride</a:t>
            </a:r>
            <a:endParaRPr lang="en-US" sz="3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066800"/>
            <a:ext cx="4038600" cy="4525963"/>
          </a:xfrm>
        </p:spPr>
        <p:txBody>
          <a:bodyPr/>
          <a:lstStyle/>
          <a:p>
            <a:r>
              <a:rPr lang="en-US" b="1" dirty="0" smtClean="0"/>
              <a:t>Violently poisonous!</a:t>
            </a:r>
          </a:p>
          <a:p>
            <a:r>
              <a:rPr lang="en-US" dirty="0" smtClean="0"/>
              <a:t>Do not drink water from adjacent sources.</a:t>
            </a:r>
          </a:p>
          <a:p>
            <a:r>
              <a:rPr lang="en-US" dirty="0" smtClean="0"/>
              <a:t>Used by practically all Coastal First Nations to treat various ailments.</a:t>
            </a:r>
          </a:p>
          <a:p>
            <a:r>
              <a:rPr lang="en-US" dirty="0" smtClean="0"/>
              <a:t>Perennial plant sprouting from rhizome, usually in bunches.</a:t>
            </a:r>
          </a:p>
          <a:p>
            <a:r>
              <a:rPr lang="en-US" dirty="0" smtClean="0"/>
              <a:t>Leaves have prominent ridges.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066800"/>
            <a:ext cx="409575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9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04801"/>
            <a:ext cx="8229600" cy="685800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/>
              <a:t>Indian Hellebore </a:t>
            </a:r>
            <a:r>
              <a:rPr lang="en-US" sz="3400" i="1" dirty="0" err="1"/>
              <a:t>Veratrum</a:t>
            </a:r>
            <a:r>
              <a:rPr lang="en-US" sz="3400" i="1" dirty="0"/>
              <a:t> </a:t>
            </a:r>
            <a:r>
              <a:rPr lang="en-US" sz="3400" i="1" dirty="0" err="1" smtClean="0"/>
              <a:t>viride</a:t>
            </a:r>
            <a:endParaRPr lang="en-US" sz="3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218889"/>
            <a:ext cx="4038600" cy="3886511"/>
          </a:xfrm>
        </p:spPr>
        <p:txBody>
          <a:bodyPr/>
          <a:lstStyle/>
          <a:p>
            <a:r>
              <a:rPr lang="en-US" dirty="0" smtClean="0"/>
              <a:t>Occurs on moist to wet sites at all elevations (e.g. streambanks, bogs, alpine meadows etc.)</a:t>
            </a:r>
          </a:p>
          <a:p>
            <a:r>
              <a:rPr lang="en-US" dirty="0" smtClean="0"/>
              <a:t>Small pale-green flowers star-shaped and growing in clusters.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143000"/>
            <a:ext cx="3429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19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066800"/>
            <a:ext cx="3428999" cy="4525963"/>
          </a:xfrm>
        </p:spPr>
        <p:txBody>
          <a:bodyPr/>
          <a:lstStyle/>
          <a:p>
            <a:r>
              <a:rPr lang="en-US" dirty="0" smtClean="0"/>
              <a:t>Dioecious shrub (one sex per plant).</a:t>
            </a:r>
          </a:p>
          <a:p>
            <a:r>
              <a:rPr lang="en-US" dirty="0" smtClean="0"/>
              <a:t>Evergreen shrub usually &lt; 1 m tall with stiff/prickly needles.</a:t>
            </a:r>
          </a:p>
          <a:p>
            <a:r>
              <a:rPr lang="en-US" dirty="0" smtClean="0"/>
              <a:t>Small brown pollen cones (male).</a:t>
            </a:r>
          </a:p>
          <a:p>
            <a:r>
              <a:rPr lang="en-US" dirty="0" smtClean="0"/>
              <a:t>Berry-like female cones which start green turning blue or purple in 2</a:t>
            </a:r>
            <a:r>
              <a:rPr lang="en-US" baseline="30000" dirty="0" smtClean="0"/>
              <a:t>nd</a:t>
            </a:r>
            <a:r>
              <a:rPr lang="en-US" dirty="0" smtClean="0"/>
              <a:t> year when mature.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Juniper </a:t>
            </a:r>
            <a:r>
              <a:rPr lang="en-US" i="1" dirty="0" err="1" smtClean="0"/>
              <a:t>Juniperus</a:t>
            </a:r>
            <a:r>
              <a:rPr lang="en-US" i="1" dirty="0" smtClean="0"/>
              <a:t> </a:t>
            </a:r>
            <a:r>
              <a:rPr lang="en-US" i="1" dirty="0" err="1" smtClean="0"/>
              <a:t>communis</a:t>
            </a:r>
            <a:endParaRPr lang="en-US" i="1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5" t="8203" r="7701" b="13580"/>
          <a:stretch/>
        </p:blipFill>
        <p:spPr bwMode="auto">
          <a:xfrm>
            <a:off x="3904927" y="990600"/>
            <a:ext cx="4613196" cy="246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3" t="16062" r="14330" b="21752"/>
          <a:stretch/>
        </p:blipFill>
        <p:spPr bwMode="auto">
          <a:xfrm>
            <a:off x="3926922" y="3509637"/>
            <a:ext cx="4591201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onut 4"/>
          <p:cNvSpPr/>
          <p:nvPr/>
        </p:nvSpPr>
        <p:spPr>
          <a:xfrm>
            <a:off x="7467600" y="1487675"/>
            <a:ext cx="531485" cy="531485"/>
          </a:xfrm>
          <a:prstGeom prst="donu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>
            <a:stCxn id="5" idx="7"/>
          </p:cNvCxnSpPr>
          <p:nvPr/>
        </p:nvCxnSpPr>
        <p:spPr>
          <a:xfrm flipV="1">
            <a:off x="7921251" y="1180961"/>
            <a:ext cx="371981" cy="384548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Donut 17"/>
          <p:cNvSpPr/>
          <p:nvPr/>
        </p:nvSpPr>
        <p:spPr>
          <a:xfrm>
            <a:off x="7733342" y="3735716"/>
            <a:ext cx="531485" cy="531485"/>
          </a:xfrm>
          <a:prstGeom prst="donu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Plus 1"/>
          <p:cNvSpPr/>
          <p:nvPr/>
        </p:nvSpPr>
        <p:spPr>
          <a:xfrm>
            <a:off x="7768709" y="4191000"/>
            <a:ext cx="460749" cy="575936"/>
          </a:xfrm>
          <a:prstGeom prst="mathPlu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11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819400"/>
            <a:ext cx="8382000" cy="2971800"/>
          </a:xfrm>
        </p:spPr>
        <p:txBody>
          <a:bodyPr/>
          <a:lstStyle/>
          <a:p>
            <a:r>
              <a:rPr lang="en-US" dirty="0" smtClean="0"/>
              <a:t>Juniper has the largest range of any woody plant.</a:t>
            </a:r>
          </a:p>
          <a:p>
            <a:r>
              <a:rPr lang="en-US" dirty="0" smtClean="0"/>
              <a:t>Usually found on extreme sites (e.g. wetland </a:t>
            </a:r>
            <a:r>
              <a:rPr lang="en-US" dirty="0"/>
              <a:t>bogs, alpine </a:t>
            </a:r>
            <a:r>
              <a:rPr lang="en-US" dirty="0" smtClean="0"/>
              <a:t>tundra, dry rocky sites etc.)</a:t>
            </a:r>
          </a:p>
          <a:p>
            <a:r>
              <a:rPr lang="en-US" dirty="0" smtClean="0"/>
              <a:t>Used by Europeans to </a:t>
            </a:r>
            <a:r>
              <a:rPr lang="en-US" dirty="0" err="1" smtClean="0"/>
              <a:t>flavour</a:t>
            </a:r>
            <a:r>
              <a:rPr lang="en-US" dirty="0" smtClean="0"/>
              <a:t> meat, soup, stews, gin and other alcoholic beverages.</a:t>
            </a:r>
          </a:p>
          <a:p>
            <a:r>
              <a:rPr lang="en-US" dirty="0" smtClean="0"/>
              <a:t>“Was considered an important medicine for interior peoples but was not widely used on the Northwest Coast.” </a:t>
            </a:r>
            <a:r>
              <a:rPr lang="en-US" dirty="0" err="1" smtClean="0"/>
              <a:t>Pojar</a:t>
            </a:r>
            <a:r>
              <a:rPr lang="en-US" dirty="0" smtClean="0"/>
              <a:t> &amp; MacKinnon.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772525" cy="256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08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419600" cy="4525963"/>
          </a:xfrm>
        </p:spPr>
        <p:txBody>
          <a:bodyPr/>
          <a:lstStyle/>
          <a:p>
            <a:r>
              <a:rPr lang="en-US" dirty="0" smtClean="0"/>
              <a:t>In Rhododendron Family.</a:t>
            </a:r>
          </a:p>
          <a:p>
            <a:r>
              <a:rPr lang="en-US" dirty="0" smtClean="0"/>
              <a:t>Range almost as extensive as Common Juniper.</a:t>
            </a:r>
          </a:p>
          <a:p>
            <a:r>
              <a:rPr lang="en-US" dirty="0" smtClean="0"/>
              <a:t>Aboriginal medicinal ingredient for cold and sore-throat remedies.</a:t>
            </a:r>
          </a:p>
          <a:p>
            <a:r>
              <a:rPr lang="en-US" dirty="0" smtClean="0"/>
              <a:t>Grows on wet, nutrient-poor sites (e.g. bogs, alpine meadows).</a:t>
            </a:r>
          </a:p>
          <a:p>
            <a:r>
              <a:rPr lang="en-US" dirty="0" smtClean="0"/>
              <a:t>Generally 0.5 to 1.5 m tall.</a:t>
            </a:r>
          </a:p>
          <a:p>
            <a:r>
              <a:rPr lang="en-US" dirty="0" smtClean="0"/>
              <a:t>White </a:t>
            </a:r>
            <a:r>
              <a:rPr lang="en-US" dirty="0"/>
              <a:t>flowers in clusters.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 smtClean="0"/>
              <a:t>Labrador Tea </a:t>
            </a:r>
            <a:r>
              <a:rPr lang="en-US" sz="3400" i="1" dirty="0" err="1" smtClean="0"/>
              <a:t>Ledum</a:t>
            </a:r>
            <a:r>
              <a:rPr lang="en-US" sz="3400" i="1" dirty="0" smtClean="0"/>
              <a:t> </a:t>
            </a:r>
            <a:r>
              <a:rPr lang="en-US" sz="3400" i="1" dirty="0" err="1" smtClean="0"/>
              <a:t>groenlandicum</a:t>
            </a:r>
            <a:endParaRPr lang="en-US" sz="3400" i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49"/>
          <a:stretch/>
        </p:blipFill>
        <p:spPr bwMode="auto">
          <a:xfrm>
            <a:off x="5257800" y="1066800"/>
            <a:ext cx="3495675" cy="48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051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Long narrow leaves with curled margins and a leathery surface texture.</a:t>
            </a:r>
          </a:p>
          <a:p>
            <a:r>
              <a:rPr lang="en-US" dirty="0"/>
              <a:t>Underside of </a:t>
            </a:r>
            <a:r>
              <a:rPr lang="en-US" dirty="0" smtClean="0"/>
              <a:t>leaf </a:t>
            </a:r>
            <a:r>
              <a:rPr lang="en-US" dirty="0"/>
              <a:t>has dense rusty hairs.</a:t>
            </a:r>
          </a:p>
          <a:p>
            <a:r>
              <a:rPr lang="en-US" dirty="0" smtClean="0"/>
              <a:t>Other </a:t>
            </a:r>
            <a:r>
              <a:rPr lang="en-US" dirty="0"/>
              <a:t>varieties of </a:t>
            </a:r>
            <a:r>
              <a:rPr lang="en-US" dirty="0" err="1"/>
              <a:t>Ledum</a:t>
            </a:r>
            <a:r>
              <a:rPr lang="en-US" dirty="0"/>
              <a:t> are </a:t>
            </a:r>
            <a:r>
              <a:rPr lang="en-US" dirty="0" smtClean="0"/>
              <a:t>toxic but their leaves are all naked.</a:t>
            </a:r>
          </a:p>
          <a:p>
            <a:r>
              <a:rPr lang="en-US" dirty="0" smtClean="0"/>
              <a:t>Fruiting bodies are dry hairy capsules occurring in drooping clusters.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609600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/>
              <a:t>Labrador Tea </a:t>
            </a:r>
            <a:r>
              <a:rPr lang="en-US" sz="3400" i="1" dirty="0" err="1"/>
              <a:t>Ledum</a:t>
            </a:r>
            <a:r>
              <a:rPr lang="en-US" sz="3400" i="1" dirty="0"/>
              <a:t> </a:t>
            </a:r>
            <a:r>
              <a:rPr lang="en-US" sz="3400" i="1" dirty="0" err="1"/>
              <a:t>groenlandicum</a:t>
            </a:r>
            <a:endParaRPr lang="en-US" sz="3400" i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5"/>
          <a:stretch/>
        </p:blipFill>
        <p:spPr bwMode="auto">
          <a:xfrm>
            <a:off x="4724400" y="1066800"/>
            <a:ext cx="3810000" cy="279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2" t="14889" r="7786" b="9367"/>
          <a:stretch/>
        </p:blipFill>
        <p:spPr bwMode="auto">
          <a:xfrm>
            <a:off x="4739326" y="3962400"/>
            <a:ext cx="3780148" cy="2705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126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996" y="1295400"/>
            <a:ext cx="4931004" cy="2057400"/>
          </a:xfrm>
        </p:spPr>
        <p:txBody>
          <a:bodyPr/>
          <a:lstStyle/>
          <a:p>
            <a:r>
              <a:rPr lang="en-US" dirty="0" smtClean="0"/>
              <a:t>Shrub or small tree up to 12 m tall – very bushy.</a:t>
            </a:r>
          </a:p>
          <a:p>
            <a:r>
              <a:rPr lang="en-US" dirty="0" smtClean="0"/>
              <a:t>Armed with sharp spur-shoots.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685800"/>
            <a:ext cx="2911340" cy="282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86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 smtClean="0"/>
              <a:t>Pacific Crab Apple </a:t>
            </a:r>
            <a:r>
              <a:rPr lang="en-US" sz="3400" i="1" dirty="0" smtClean="0"/>
              <a:t>Malus </a:t>
            </a:r>
            <a:r>
              <a:rPr lang="en-US" sz="3400" i="1" dirty="0" err="1" smtClean="0"/>
              <a:t>fusca</a:t>
            </a:r>
            <a:endParaRPr lang="en-US" sz="34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1" t="50000" r="13951"/>
          <a:stretch/>
        </p:blipFill>
        <p:spPr bwMode="auto">
          <a:xfrm>
            <a:off x="4419600" y="3398044"/>
            <a:ext cx="4213781" cy="210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11637" y="2590800"/>
            <a:ext cx="4038600" cy="29098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Deeply fissured bark when mature.</a:t>
            </a:r>
          </a:p>
          <a:p>
            <a:r>
              <a:rPr lang="en-US" dirty="0" smtClean="0"/>
              <a:t>Found on moist sites (swamps, stream banks, estuaries and upper beaches).</a:t>
            </a:r>
          </a:p>
        </p:txBody>
      </p:sp>
    </p:spTree>
    <p:extLst>
      <p:ext uri="{BB962C8B-B14F-4D97-AF65-F5344CB8AC3E}">
        <p14:creationId xmlns:p14="http://schemas.microsoft.com/office/powerpoint/2010/main" val="259161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3429000"/>
            <a:ext cx="3505200" cy="2286000"/>
          </a:xfrm>
        </p:spPr>
        <p:txBody>
          <a:bodyPr/>
          <a:lstStyle/>
          <a:p>
            <a:r>
              <a:rPr lang="en-US" dirty="0"/>
              <a:t>White to pink flowers each about 2 cm across but displayed in showy clusters.</a:t>
            </a:r>
          </a:p>
          <a:p>
            <a:r>
              <a:rPr lang="en-US" dirty="0" smtClean="0"/>
              <a:t>Toothed leaves ~10 cm long.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685800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/>
              <a:t>Pacific Crab Apple </a:t>
            </a:r>
            <a:r>
              <a:rPr lang="en-US" sz="3400" i="1" dirty="0"/>
              <a:t>Malus </a:t>
            </a:r>
            <a:r>
              <a:rPr lang="en-US" sz="3400" i="1" dirty="0" err="1"/>
              <a:t>fusca</a:t>
            </a:r>
            <a:endParaRPr lang="en-US" sz="3400" dirty="0"/>
          </a:p>
          <a:p>
            <a:endParaRPr lang="en-US" dirty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 bwMode="auto">
          <a:xfrm>
            <a:off x="3810000" y="3352800"/>
            <a:ext cx="5094054" cy="2772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143000"/>
            <a:ext cx="3465922" cy="2009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344864" y="1066800"/>
            <a:ext cx="4495800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Bark harvested Aboriginally for medicine. It can produce cyanide if processed improperly so extreme caution is necessary.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82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609600"/>
          </a:xfrm>
        </p:spPr>
        <p:txBody>
          <a:bodyPr/>
          <a:lstStyle/>
          <a:p>
            <a:pPr marL="0" indent="0">
              <a:buNone/>
            </a:pPr>
            <a:r>
              <a:rPr lang="en-US" sz="3400" dirty="0" smtClean="0"/>
              <a:t>Apples!</a:t>
            </a:r>
            <a:endParaRPr lang="en-US" sz="34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872" y="152400"/>
            <a:ext cx="467677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3985672" cy="4648200"/>
          </a:xfrm>
        </p:spPr>
        <p:txBody>
          <a:bodyPr/>
          <a:lstStyle/>
          <a:p>
            <a:r>
              <a:rPr lang="en-US" dirty="0" smtClean="0"/>
              <a:t>Start </a:t>
            </a:r>
            <a:r>
              <a:rPr lang="en-US" dirty="0"/>
              <a:t>green then ripen to yellow or </a:t>
            </a:r>
            <a:r>
              <a:rPr lang="en-US" dirty="0" smtClean="0"/>
              <a:t>red.</a:t>
            </a:r>
          </a:p>
          <a:p>
            <a:r>
              <a:rPr lang="en-US" dirty="0" smtClean="0"/>
              <a:t>Tiny and oblong (1-2 cm long).</a:t>
            </a:r>
          </a:p>
          <a:p>
            <a:r>
              <a:rPr lang="en-US" dirty="0" smtClean="0"/>
              <a:t>Very acidic and do not require further preservation.</a:t>
            </a:r>
          </a:p>
          <a:p>
            <a:r>
              <a:rPr lang="en-US" dirty="0" smtClean="0"/>
              <a:t>Bitter to taste even when ripe but sweeten somewhat with age.</a:t>
            </a:r>
          </a:p>
          <a:p>
            <a:r>
              <a:rPr lang="en-US" dirty="0" smtClean="0"/>
              <a:t>Important food source for all Coastal First Nations.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872" y="3657600"/>
            <a:ext cx="3510924" cy="315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93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5"/>
          <a:stretch/>
        </p:blipFill>
        <p:spPr bwMode="auto">
          <a:xfrm>
            <a:off x="4969104" y="2556038"/>
            <a:ext cx="3810000" cy="3308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6172200" cy="2362200"/>
          </a:xfrm>
        </p:spPr>
        <p:txBody>
          <a:bodyPr/>
          <a:lstStyle/>
          <a:p>
            <a:r>
              <a:rPr lang="en-US" dirty="0"/>
              <a:t>Grow on moist to wet sites </a:t>
            </a:r>
            <a:r>
              <a:rPr lang="en-US" dirty="0" smtClean="0"/>
              <a:t>(e.g. stream </a:t>
            </a:r>
            <a:r>
              <a:rPr lang="en-US" dirty="0"/>
              <a:t>banks, estuaries, swamps, alpine </a:t>
            </a:r>
            <a:r>
              <a:rPr lang="en-US" dirty="0" smtClean="0"/>
              <a:t>meadows).</a:t>
            </a:r>
            <a:endParaRPr lang="en-US" dirty="0"/>
          </a:p>
          <a:p>
            <a:r>
              <a:rPr lang="en-US" dirty="0" smtClean="0"/>
              <a:t>Sturdy perennial up to 60 cm tall growing from a scaly bulb.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304801"/>
            <a:ext cx="85344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000" dirty="0" smtClean="0"/>
              <a:t>Northern </a:t>
            </a:r>
            <a:r>
              <a:rPr lang="en-US" sz="3000" dirty="0" err="1" smtClean="0"/>
              <a:t>Riceroot</a:t>
            </a:r>
            <a:r>
              <a:rPr lang="en-US" sz="3000" dirty="0" smtClean="0"/>
              <a:t> </a:t>
            </a:r>
            <a:r>
              <a:rPr lang="en-US" sz="3000" i="1" dirty="0" err="1" smtClean="0"/>
              <a:t>Fritillaria</a:t>
            </a:r>
            <a:r>
              <a:rPr lang="en-US" sz="3000" i="1" dirty="0" smtClean="0"/>
              <a:t> </a:t>
            </a:r>
            <a:r>
              <a:rPr lang="en-US" sz="3000" i="1" dirty="0" err="1" smtClean="0"/>
              <a:t>camschatcensis</a:t>
            </a:r>
            <a:endParaRPr lang="en-US" sz="30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43060" y="2971800"/>
            <a:ext cx="4343400" cy="2476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Flowers bronze to purple-brown, bell shaped with flaring mouth and foul </a:t>
            </a:r>
            <a:r>
              <a:rPr lang="en-US" dirty="0" err="1"/>
              <a:t>odour</a:t>
            </a:r>
            <a:r>
              <a:rPr lang="en-US" dirty="0"/>
              <a:t>.</a:t>
            </a:r>
          </a:p>
          <a:p>
            <a:r>
              <a:rPr lang="en-US" dirty="0" smtClean="0"/>
              <a:t>Leaves up to 8 cm long are distributed in 3 main whorls of 5-10 leaves.</a:t>
            </a:r>
          </a:p>
        </p:txBody>
      </p:sp>
    </p:spTree>
    <p:extLst>
      <p:ext uri="{BB962C8B-B14F-4D97-AF65-F5344CB8AC3E}">
        <p14:creationId xmlns:p14="http://schemas.microsoft.com/office/powerpoint/2010/main" val="105272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304801"/>
            <a:ext cx="85344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000" dirty="0"/>
              <a:t>Northern </a:t>
            </a:r>
            <a:r>
              <a:rPr lang="en-US" sz="3000" dirty="0" err="1"/>
              <a:t>Riceroot</a:t>
            </a:r>
            <a:r>
              <a:rPr lang="en-US" sz="3000" dirty="0"/>
              <a:t> </a:t>
            </a:r>
            <a:r>
              <a:rPr lang="en-US" sz="3000" i="1" dirty="0" err="1"/>
              <a:t>Fritillaria</a:t>
            </a:r>
            <a:r>
              <a:rPr lang="en-US" sz="3000" i="1" dirty="0"/>
              <a:t> </a:t>
            </a:r>
            <a:r>
              <a:rPr lang="en-US" sz="3000" i="1" dirty="0" err="1"/>
              <a:t>camschatcensis</a:t>
            </a:r>
            <a:endParaRPr lang="en-US" sz="3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7" r="7010"/>
          <a:stretch/>
        </p:blipFill>
        <p:spPr bwMode="auto">
          <a:xfrm>
            <a:off x="4602822" y="1028455"/>
            <a:ext cx="4116188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343400" cy="1938093"/>
          </a:xfrm>
        </p:spPr>
        <p:txBody>
          <a:bodyPr/>
          <a:lstStyle/>
          <a:p>
            <a:r>
              <a:rPr lang="en-US" dirty="0" smtClean="0"/>
              <a:t>Bulbs resemble tight clusters of rice.</a:t>
            </a:r>
          </a:p>
          <a:p>
            <a:r>
              <a:rPr lang="en-US" dirty="0" smtClean="0"/>
              <a:t>Bulbs were a food staple for virtually all Coastal First Nations.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04893"/>
            <a:ext cx="3835400" cy="287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609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4876800"/>
          </a:xfrm>
        </p:spPr>
        <p:txBody>
          <a:bodyPr/>
          <a:lstStyle/>
          <a:p>
            <a:r>
              <a:rPr lang="en-US" dirty="0" smtClean="0"/>
              <a:t>Perennial sprouting from rhizome.</a:t>
            </a:r>
          </a:p>
          <a:p>
            <a:r>
              <a:rPr lang="en-US" dirty="0" smtClean="0"/>
              <a:t>Needs moist rich soil.</a:t>
            </a:r>
          </a:p>
          <a:p>
            <a:r>
              <a:rPr lang="en-US" dirty="0" smtClean="0"/>
              <a:t>Likes disturbed areas (avalanche zone, roads, </a:t>
            </a:r>
            <a:r>
              <a:rPr lang="en-US" dirty="0" err="1" smtClean="0"/>
              <a:t>cutblocks</a:t>
            </a:r>
            <a:r>
              <a:rPr lang="en-US" dirty="0" smtClean="0"/>
              <a:t> </a:t>
            </a:r>
            <a:r>
              <a:rPr lang="en-US" dirty="0" err="1" smtClean="0"/>
              <a:t>middens</a:t>
            </a:r>
            <a:r>
              <a:rPr lang="en-US" dirty="0" smtClean="0"/>
              <a:t>).</a:t>
            </a:r>
          </a:p>
          <a:p>
            <a:r>
              <a:rPr lang="en-US" dirty="0" smtClean="0"/>
              <a:t>Stands 1 to 3 m tall.</a:t>
            </a:r>
          </a:p>
          <a:p>
            <a:r>
              <a:rPr lang="en-US" dirty="0" smtClean="0"/>
              <a:t>Leaves are 5 to 15 cm long with saw-toothed margins.</a:t>
            </a:r>
          </a:p>
          <a:p>
            <a:r>
              <a:rPr lang="en-US" dirty="0" smtClean="0"/>
              <a:t>Tiny flowers (2-3 mm) arranged in dense drooping clusters.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Stinging Nettle </a:t>
            </a:r>
            <a:r>
              <a:rPr lang="en-US" i="1" dirty="0" err="1" smtClean="0"/>
              <a:t>Urtica</a:t>
            </a:r>
            <a:r>
              <a:rPr lang="en-US" i="1" dirty="0" smtClean="0"/>
              <a:t> </a:t>
            </a:r>
            <a:r>
              <a:rPr lang="en-US" i="1" dirty="0" err="1" smtClean="0"/>
              <a:t>dioica</a:t>
            </a: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1" t="4665" b="8699"/>
          <a:stretch/>
        </p:blipFill>
        <p:spPr bwMode="auto">
          <a:xfrm>
            <a:off x="4572000" y="622169"/>
            <a:ext cx="4123441" cy="5363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822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0"/>
            <a:ext cx="8229600" cy="533399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Stinging Nettle </a:t>
            </a:r>
            <a:r>
              <a:rPr lang="en-US" sz="3200" i="1" dirty="0" err="1"/>
              <a:t>Urtica</a:t>
            </a:r>
            <a:r>
              <a:rPr lang="en-US" sz="3200" i="1" dirty="0"/>
              <a:t> </a:t>
            </a:r>
            <a:r>
              <a:rPr lang="en-US" sz="3200" i="1" dirty="0" err="1" smtClean="0"/>
              <a:t>dioica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5943600" cy="5029200"/>
          </a:xfrm>
        </p:spPr>
        <p:txBody>
          <a:bodyPr/>
          <a:lstStyle/>
          <a:p>
            <a:r>
              <a:rPr lang="en-US" dirty="0" smtClean="0"/>
              <a:t>Leaves and stem have stinging hairs  containing formic acid and histamine which causes irritation and rash.</a:t>
            </a:r>
          </a:p>
          <a:p>
            <a:r>
              <a:rPr lang="en-US" dirty="0"/>
              <a:t>Cooking </a:t>
            </a:r>
            <a:r>
              <a:rPr lang="en-US" dirty="0" smtClean="0"/>
              <a:t>or soaking removes </a:t>
            </a:r>
            <a:r>
              <a:rPr lang="en-US" dirty="0"/>
              <a:t>the stinging chemicals from the plant.</a:t>
            </a:r>
          </a:p>
          <a:p>
            <a:r>
              <a:rPr lang="en-US" dirty="0"/>
              <a:t>Tastes like spinach, and is rich in vitamin A and C, iron, potassium, manganese, and calcium. Contains 25% protein by dry weight (very high for a leafy green vegetable).</a:t>
            </a:r>
          </a:p>
          <a:p>
            <a:r>
              <a:rPr lang="en-US" dirty="0" smtClean="0"/>
              <a:t>Do not eat after it starts flowering, plant cellulose becomes indigestible and can cause urinary tract irritation.</a:t>
            </a:r>
          </a:p>
          <a:p>
            <a:r>
              <a:rPr lang="en-US" dirty="0" smtClean="0"/>
              <a:t>Important source of rope/textile </a:t>
            </a:r>
            <a:r>
              <a:rPr lang="en-US" dirty="0" err="1" smtClean="0"/>
              <a:t>fibre</a:t>
            </a:r>
            <a:r>
              <a:rPr lang="en-US" dirty="0" smtClean="0"/>
              <a:t>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890213"/>
            <a:ext cx="2695575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75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038600" cy="4800600"/>
          </a:xfrm>
        </p:spPr>
        <p:txBody>
          <a:bodyPr/>
          <a:lstStyle/>
          <a:p>
            <a:r>
              <a:rPr lang="en-US" dirty="0" smtClean="0"/>
              <a:t>a.k.a.… </a:t>
            </a:r>
            <a:r>
              <a:rPr lang="en-US" i="1" dirty="0" smtClean="0"/>
              <a:t>H</a:t>
            </a:r>
            <a:r>
              <a:rPr lang="en-US" i="1" dirty="0"/>
              <a:t>. </a:t>
            </a:r>
            <a:r>
              <a:rPr lang="en-US" i="1" dirty="0" err="1"/>
              <a:t>lanatum</a:t>
            </a:r>
            <a:r>
              <a:rPr lang="en-US" i="1" dirty="0"/>
              <a:t> &amp; H. </a:t>
            </a:r>
            <a:r>
              <a:rPr lang="en-US" i="1" dirty="0" err="1" smtClean="0"/>
              <a:t>sphondylium</a:t>
            </a:r>
            <a:endParaRPr lang="en-US" i="1" dirty="0" smtClean="0"/>
          </a:p>
          <a:p>
            <a:r>
              <a:rPr lang="en-US" dirty="0" smtClean="0"/>
              <a:t>Grows on moist open sites (e.g. stream banks, marshes, estuaries, avalanche tracks, roadsides).</a:t>
            </a:r>
          </a:p>
          <a:p>
            <a:r>
              <a:rPr lang="en-US" dirty="0" smtClean="0"/>
              <a:t>Tall (1 </a:t>
            </a:r>
            <a:r>
              <a:rPr lang="en-US" dirty="0"/>
              <a:t>to 3 </a:t>
            </a:r>
            <a:r>
              <a:rPr lang="en-US" dirty="0" smtClean="0"/>
              <a:t>m) and hairy perennial growing from stout taproot.</a:t>
            </a:r>
          </a:p>
          <a:p>
            <a:r>
              <a:rPr lang="en-US" dirty="0" smtClean="0"/>
              <a:t>Strong pungent </a:t>
            </a:r>
            <a:r>
              <a:rPr lang="en-US" dirty="0" err="1" smtClean="0"/>
              <a:t>odour</a:t>
            </a:r>
            <a:r>
              <a:rPr lang="en-US" dirty="0" smtClean="0"/>
              <a:t>.</a:t>
            </a:r>
          </a:p>
          <a:p>
            <a:r>
              <a:rPr lang="en-US" dirty="0" smtClean="0"/>
              <a:t>Leaves are large (up to 40 cm) and maple-like.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Cow Parsnip </a:t>
            </a:r>
            <a:r>
              <a:rPr lang="en-US" sz="3200" i="1" dirty="0" err="1" smtClean="0"/>
              <a:t>Heracleum</a:t>
            </a:r>
            <a:r>
              <a:rPr lang="en-US" sz="3200" i="1" dirty="0" smtClean="0"/>
              <a:t> maximum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2" t="4685" r="3276"/>
          <a:stretch/>
        </p:blipFill>
        <p:spPr bwMode="auto">
          <a:xfrm>
            <a:off x="4648200" y="838200"/>
            <a:ext cx="4268593" cy="5943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780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92294"/>
            <a:ext cx="4038600" cy="3657600"/>
          </a:xfrm>
        </p:spPr>
        <p:txBody>
          <a:bodyPr/>
          <a:lstStyle/>
          <a:p>
            <a:r>
              <a:rPr lang="en-US" dirty="0"/>
              <a:t>In same family as Dill Carrot, and Hogweed (</a:t>
            </a:r>
            <a:r>
              <a:rPr lang="en-US" i="1" dirty="0" err="1"/>
              <a:t>Apiaceae</a:t>
            </a:r>
            <a:r>
              <a:rPr lang="en-US" dirty="0"/>
              <a:t>).</a:t>
            </a:r>
          </a:p>
          <a:p>
            <a:r>
              <a:rPr lang="en-US" dirty="0"/>
              <a:t>Distributed throughout temperate </a:t>
            </a:r>
            <a:r>
              <a:rPr lang="en-US" dirty="0" smtClean="0"/>
              <a:t>N. America</a:t>
            </a:r>
            <a:r>
              <a:rPr lang="en-US" dirty="0"/>
              <a:t>.</a:t>
            </a:r>
          </a:p>
          <a:p>
            <a:r>
              <a:rPr lang="en-US" dirty="0" smtClean="0"/>
              <a:t>Small </a:t>
            </a:r>
            <a:r>
              <a:rPr lang="en-US" dirty="0"/>
              <a:t>white flowers in umbrella-like cluster at apex with up to 4 secondary umbels from side-shoots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Cow Parsnip </a:t>
            </a:r>
            <a:r>
              <a:rPr lang="en-US" sz="3200" i="1" dirty="0" err="1"/>
              <a:t>Heracleum</a:t>
            </a:r>
            <a:r>
              <a:rPr lang="en-US" sz="3200" i="1" dirty="0"/>
              <a:t> maximum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8"/>
          <a:stretch/>
        </p:blipFill>
        <p:spPr bwMode="auto">
          <a:xfrm>
            <a:off x="4495800" y="1219200"/>
            <a:ext cx="4378751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4805117"/>
            <a:ext cx="8382000" cy="10207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Young stalks and leaf stems </a:t>
            </a:r>
            <a:r>
              <a:rPr lang="en-US" dirty="0" smtClean="0"/>
              <a:t>were </a:t>
            </a:r>
            <a:r>
              <a:rPr lang="en-US" dirty="0"/>
              <a:t>peeled and eaten </a:t>
            </a:r>
            <a:r>
              <a:rPr lang="en-US" dirty="0" smtClean="0"/>
              <a:t>raw by virtually all Coastal First Nations.  They have a sweet and mild </a:t>
            </a:r>
            <a:r>
              <a:rPr lang="en-US" dirty="0" err="1" smtClean="0"/>
              <a:t>flavour</a:t>
            </a:r>
            <a:r>
              <a:rPr lang="en-US" dirty="0" smtClean="0"/>
              <a:t> despite the plant’s strong </a:t>
            </a:r>
            <a:r>
              <a:rPr lang="en-US" dirty="0" err="1" smtClean="0"/>
              <a:t>odour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24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8229600" cy="1066800"/>
          </a:xfrm>
        </p:spPr>
        <p:txBody>
          <a:bodyPr/>
          <a:lstStyle/>
          <a:p>
            <a:r>
              <a:rPr lang="en-US" dirty="0"/>
              <a:t>Produces sunflower-like aromatic seeds with broad lateral </a:t>
            </a:r>
            <a:r>
              <a:rPr lang="en-US" dirty="0" smtClean="0"/>
              <a:t>wings.  Seed pods are ~1 cm long.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Cow Parsnip </a:t>
            </a:r>
            <a:r>
              <a:rPr lang="en-US" sz="3200" i="1" dirty="0" err="1"/>
              <a:t>Heracleum</a:t>
            </a:r>
            <a:r>
              <a:rPr lang="en-US" sz="3200" i="1" dirty="0"/>
              <a:t> maximum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828800"/>
            <a:ext cx="8458201" cy="481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24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08196676"/>
              </p:ext>
            </p:extLst>
          </p:nvPr>
        </p:nvGraphicFramePr>
        <p:xfrm>
          <a:off x="457200" y="1143000"/>
          <a:ext cx="8077200" cy="4572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038600"/>
                <a:gridCol w="4038600"/>
              </a:tblGrid>
              <a:tr h="533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i="1" dirty="0" smtClean="0"/>
                        <a:t>H. maximum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i="1" dirty="0" smtClean="0"/>
                        <a:t>H. </a:t>
                      </a:r>
                      <a:r>
                        <a:rPr lang="en-US" sz="3200" i="1" dirty="0" err="1" smtClean="0"/>
                        <a:t>mantegazzianum</a:t>
                      </a:r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Indigenous to N. America and distributed throughout its range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Invasive noxious weed typically in urban areas, cultivated land and/or roadways</a:t>
                      </a:r>
                      <a:endParaRPr lang="en-US" sz="2200" dirty="0"/>
                    </a:p>
                  </a:txBody>
                  <a:tcPr/>
                </a:tc>
              </a:tr>
              <a:tr h="424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1-3 m tall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2-5 m tall</a:t>
                      </a:r>
                      <a:endParaRPr lang="en-US" sz="2200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Leaves 10-40 cm long and wide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Leaves up to 1 m long</a:t>
                      </a:r>
                      <a:endParaRPr lang="en-US" sz="2200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Green stem, can have purplish sections but no spots or blotches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Stem green with red or purple sections spotted or blotchy</a:t>
                      </a:r>
                      <a:endParaRPr lang="en-US" sz="2200" dirty="0"/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A flower umbel can be up to 15 cm in diameter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A flower umbel measures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dirty="0" smtClean="0"/>
                        <a:t>30 to 100 cm!</a:t>
                      </a:r>
                      <a:endParaRPr lang="en-US" sz="2200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Umbels have 15 to 30 rays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Umbels have 50 or more rays </a:t>
                      </a:r>
                      <a:endParaRPr lang="en-US" sz="2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Cow Parsnip (</a:t>
            </a:r>
            <a:r>
              <a:rPr lang="en-US" sz="2400" i="1" dirty="0"/>
              <a:t>H. max</a:t>
            </a:r>
            <a:r>
              <a:rPr lang="en-US" sz="2400" dirty="0"/>
              <a:t>) vs. Giant Hogweed (</a:t>
            </a:r>
            <a:r>
              <a:rPr lang="en-US" sz="2400" i="1" dirty="0"/>
              <a:t>H. man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6272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Cow </a:t>
            </a:r>
            <a:r>
              <a:rPr lang="en-US" sz="2400" dirty="0"/>
              <a:t>Parsnip </a:t>
            </a:r>
            <a:r>
              <a:rPr lang="en-US" sz="2400" dirty="0" smtClean="0"/>
              <a:t>(</a:t>
            </a:r>
            <a:r>
              <a:rPr lang="en-US" sz="2400" i="1" dirty="0" smtClean="0"/>
              <a:t>H. max</a:t>
            </a:r>
            <a:r>
              <a:rPr lang="en-US" sz="2400" dirty="0" smtClean="0"/>
              <a:t>) vs. Giant Hogweed (</a:t>
            </a:r>
            <a:r>
              <a:rPr lang="en-US" sz="2400" i="1" dirty="0" smtClean="0"/>
              <a:t>H. man</a:t>
            </a:r>
            <a:r>
              <a:rPr lang="en-US" sz="2400" dirty="0" smtClean="0"/>
              <a:t>)</a:t>
            </a:r>
            <a:endParaRPr lang="en-US" sz="2400" dirty="0"/>
          </a:p>
          <a:p>
            <a:pPr marL="0" indent="0">
              <a:buNone/>
            </a:pPr>
            <a:endParaRPr lang="en-US" sz="32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713652" y="1943052"/>
            <a:ext cx="2362200" cy="1142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Less than 30 rays per umbel (Cow Parsnip)</a:t>
            </a:r>
          </a:p>
          <a:p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90660" y="4852988"/>
            <a:ext cx="3671740" cy="109061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More than 50 rays per umbel (Giant Hogweed)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0" y="762000"/>
            <a:ext cx="664845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4" t="19842" r="15351" b="5041"/>
          <a:stretch/>
        </p:blipFill>
        <p:spPr bwMode="auto">
          <a:xfrm>
            <a:off x="4267200" y="4191000"/>
            <a:ext cx="4553146" cy="258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rved Up Arrow 6"/>
          <p:cNvSpPr/>
          <p:nvPr/>
        </p:nvSpPr>
        <p:spPr>
          <a:xfrm>
            <a:off x="1752600" y="5638800"/>
            <a:ext cx="4572000" cy="609600"/>
          </a:xfrm>
          <a:prstGeom prst="curvedUp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urved Up Arrow 7"/>
          <p:cNvSpPr/>
          <p:nvPr/>
        </p:nvSpPr>
        <p:spPr>
          <a:xfrm flipH="1">
            <a:off x="4038600" y="3048000"/>
            <a:ext cx="3924300" cy="533400"/>
          </a:xfrm>
          <a:prstGeom prst="curvedUp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urved Up Arrow 10"/>
          <p:cNvSpPr/>
          <p:nvPr/>
        </p:nvSpPr>
        <p:spPr>
          <a:xfrm flipH="1">
            <a:off x="4953000" y="3048000"/>
            <a:ext cx="3028950" cy="533400"/>
          </a:xfrm>
          <a:prstGeom prst="curvedUp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13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3886200" cy="4525963"/>
          </a:xfrm>
        </p:spPr>
        <p:txBody>
          <a:bodyPr/>
          <a:lstStyle/>
          <a:p>
            <a:r>
              <a:rPr lang="en-US" dirty="0" smtClean="0"/>
              <a:t>Contains </a:t>
            </a:r>
            <a:r>
              <a:rPr lang="en-US" dirty="0" err="1" smtClean="0"/>
              <a:t>furocoumarins</a:t>
            </a:r>
            <a:r>
              <a:rPr lang="en-US" dirty="0" smtClean="0"/>
              <a:t> which can </a:t>
            </a:r>
            <a:r>
              <a:rPr lang="en-US" dirty="0"/>
              <a:t>cause </a:t>
            </a:r>
            <a:r>
              <a:rPr lang="en-US" dirty="0" err="1" smtClean="0"/>
              <a:t>phytophotodermatitis</a:t>
            </a:r>
            <a:r>
              <a:rPr lang="en-US" dirty="0" smtClean="0"/>
              <a:t>.</a:t>
            </a:r>
          </a:p>
          <a:p>
            <a:r>
              <a:rPr lang="en-US" dirty="0" smtClean="0"/>
              <a:t>Reaction typically </a:t>
            </a:r>
            <a:r>
              <a:rPr lang="en-US" dirty="0"/>
              <a:t>begins within 24 hours of exposure and peaks at </a:t>
            </a:r>
            <a:r>
              <a:rPr lang="en-US" dirty="0" smtClean="0"/>
              <a:t>2-3 days.</a:t>
            </a:r>
          </a:p>
          <a:p>
            <a:r>
              <a:rPr lang="en-US" dirty="0" smtClean="0"/>
              <a:t>Treatable </a:t>
            </a:r>
            <a:r>
              <a:rPr lang="en-US" dirty="0"/>
              <a:t>but may result in permanent </a:t>
            </a:r>
            <a:r>
              <a:rPr lang="en-US" dirty="0" smtClean="0"/>
              <a:t>skin pigmentation (</a:t>
            </a:r>
            <a:r>
              <a:rPr lang="en-US" dirty="0" err="1" smtClean="0"/>
              <a:t>discolouring</a:t>
            </a:r>
            <a:r>
              <a:rPr lang="en-US" dirty="0" smtClean="0"/>
              <a:t>).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Cow Parsnip </a:t>
            </a:r>
            <a:r>
              <a:rPr lang="en-US" sz="3200" dirty="0" smtClean="0"/>
              <a:t>and Giant Hogweed</a:t>
            </a:r>
            <a:endParaRPr lang="en-US" sz="32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143000"/>
            <a:ext cx="4267200" cy="457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729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2100" dirty="0" err="1" smtClean="0"/>
              <a:t>Springbank</a:t>
            </a:r>
            <a:r>
              <a:rPr lang="en-US" sz="2100" dirty="0" smtClean="0"/>
              <a:t> Clover </a:t>
            </a:r>
            <a:r>
              <a:rPr lang="en-US" sz="2100" i="1" dirty="0" err="1" smtClean="0"/>
              <a:t>Trifolium</a:t>
            </a:r>
            <a:r>
              <a:rPr lang="en-US" sz="2100" i="1" dirty="0" smtClean="0"/>
              <a:t> </a:t>
            </a:r>
            <a:r>
              <a:rPr lang="en-US" sz="2100" i="1" dirty="0" err="1" smtClean="0"/>
              <a:t>wormskioldii</a:t>
            </a:r>
            <a:r>
              <a:rPr lang="en-US" sz="2100" i="1" dirty="0" smtClean="0"/>
              <a:t> (or </a:t>
            </a:r>
            <a:r>
              <a:rPr lang="en-US" sz="2100" i="1" dirty="0" err="1" smtClean="0"/>
              <a:t>wormskjoldii</a:t>
            </a:r>
            <a:r>
              <a:rPr lang="en-US" sz="2100" i="1" dirty="0" smtClean="0"/>
              <a:t>)</a:t>
            </a:r>
            <a:endParaRPr lang="en-US" sz="21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6"/>
          <a:stretch/>
        </p:blipFill>
        <p:spPr bwMode="auto">
          <a:xfrm>
            <a:off x="4524866" y="1095375"/>
            <a:ext cx="4238134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610795"/>
            <a:ext cx="1576649" cy="1815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Perennial herb with creeping rhizome.</a:t>
            </a:r>
          </a:p>
          <a:p>
            <a:r>
              <a:rPr lang="en-US" dirty="0" smtClean="0"/>
              <a:t>Moist to wet open places from low to middle elevations (estuaries, swamps, stream banks).</a:t>
            </a:r>
          </a:p>
          <a:p>
            <a:r>
              <a:rPr lang="en-US" dirty="0"/>
              <a:t>L</a:t>
            </a:r>
            <a:r>
              <a:rPr lang="en-US" dirty="0" smtClean="0"/>
              <a:t>ong pointed leaflets unlike other clovers.</a:t>
            </a:r>
          </a:p>
          <a:p>
            <a:r>
              <a:rPr lang="en-US" dirty="0" smtClean="0"/>
              <a:t>Leaves compound in groups of 3 (unless you’re lucky enough to find one with 4).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82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6553200" cy="4525963"/>
          </a:xfrm>
        </p:spPr>
        <p:txBody>
          <a:bodyPr/>
          <a:lstStyle/>
          <a:p>
            <a:r>
              <a:rPr lang="en-US" dirty="0" smtClean="0"/>
              <a:t>Red to purple or pinky purple flowers often with white tips in dense round heads (indistinguishable from White Clover).</a:t>
            </a:r>
          </a:p>
          <a:p>
            <a:r>
              <a:rPr lang="en-US" dirty="0" smtClean="0"/>
              <a:t>Long fleshy white rhizome was harvested in fall and eaten raw, steamed, or dried and stored for winter use. 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2100" dirty="0" err="1"/>
              <a:t>Springbank</a:t>
            </a:r>
            <a:r>
              <a:rPr lang="en-US" sz="2100" dirty="0"/>
              <a:t> Clover </a:t>
            </a:r>
            <a:r>
              <a:rPr lang="en-US" sz="2100" i="1" dirty="0" err="1"/>
              <a:t>Trifolium</a:t>
            </a:r>
            <a:r>
              <a:rPr lang="en-US" sz="2100" i="1" dirty="0"/>
              <a:t> </a:t>
            </a:r>
            <a:r>
              <a:rPr lang="en-US" sz="2100" i="1" dirty="0" err="1"/>
              <a:t>wormskioldii</a:t>
            </a:r>
            <a:r>
              <a:rPr lang="en-US" sz="2100" i="1" dirty="0"/>
              <a:t> (or </a:t>
            </a:r>
            <a:r>
              <a:rPr lang="en-US" sz="2100" i="1" dirty="0" err="1"/>
              <a:t>wormskjoldii</a:t>
            </a:r>
            <a:r>
              <a:rPr lang="en-US" sz="2100" i="1" dirty="0"/>
              <a:t>)</a:t>
            </a:r>
            <a:endParaRPr lang="en-US" sz="2100" dirty="0"/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0" y="2924833"/>
            <a:ext cx="2990850" cy="2618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640" y="1295400"/>
            <a:ext cx="165735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3"/>
          <p:cNvSpPr txBox="1">
            <a:spLocks/>
          </p:cNvSpPr>
          <p:nvPr/>
        </p:nvSpPr>
        <p:spPr>
          <a:xfrm>
            <a:off x="457200" y="3276600"/>
            <a:ext cx="4971068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</a:t>
            </a:r>
            <a:r>
              <a:rPr lang="en-US" dirty="0" err="1" smtClean="0"/>
              <a:t>Kwakwaka'wakw</a:t>
            </a:r>
            <a:r>
              <a:rPr lang="en-US" dirty="0" smtClean="0"/>
              <a:t> cultivated them in family gardens along estuaries. Gardens were owned individually or by families and were passed from one generation to the next.</a:t>
            </a:r>
          </a:p>
          <a:p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800600"/>
            <a:ext cx="20383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38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191000" cy="4525963"/>
          </a:xfrm>
        </p:spPr>
        <p:txBody>
          <a:bodyPr/>
          <a:lstStyle/>
          <a:p>
            <a:r>
              <a:rPr lang="en-US" dirty="0" smtClean="0"/>
              <a:t>Associated with same plant community as </a:t>
            </a:r>
            <a:r>
              <a:rPr lang="en-US" dirty="0" err="1" smtClean="0"/>
              <a:t>Springbank</a:t>
            </a:r>
            <a:r>
              <a:rPr lang="en-US" dirty="0" smtClean="0"/>
              <a:t> Clover (bogs, swamps estuaries </a:t>
            </a:r>
            <a:r>
              <a:rPr lang="en-US" dirty="0" err="1" smtClean="0"/>
              <a:t>etc</a:t>
            </a:r>
            <a:r>
              <a:rPr lang="en-US" dirty="0" smtClean="0"/>
              <a:t>).</a:t>
            </a:r>
          </a:p>
          <a:p>
            <a:r>
              <a:rPr lang="en-US" dirty="0"/>
              <a:t>Single yellow flower on leafless stalk.</a:t>
            </a:r>
          </a:p>
          <a:p>
            <a:r>
              <a:rPr lang="en-US" dirty="0" smtClean="0"/>
              <a:t>Leaves are basal, pinnate and wooly (especially on the underside).</a:t>
            </a:r>
          </a:p>
          <a:p>
            <a:r>
              <a:rPr lang="en-US" dirty="0" smtClean="0"/>
              <a:t>Propagates with runners in addition to seeds.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Silverweed </a:t>
            </a:r>
            <a:r>
              <a:rPr lang="en-US" sz="3200" i="1" dirty="0" smtClean="0"/>
              <a:t>Argentina </a:t>
            </a:r>
            <a:r>
              <a:rPr lang="en-US" sz="3200" i="1" dirty="0" err="1" smtClean="0"/>
              <a:t>anserina</a:t>
            </a:r>
            <a:endParaRPr lang="en-US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6" r="6458"/>
          <a:stretch/>
        </p:blipFill>
        <p:spPr bwMode="auto">
          <a:xfrm>
            <a:off x="4724400" y="1143000"/>
            <a:ext cx="4223209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22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8229600" cy="1676399"/>
          </a:xfrm>
        </p:spPr>
        <p:txBody>
          <a:bodyPr/>
          <a:lstStyle/>
          <a:p>
            <a:r>
              <a:rPr lang="en-US" dirty="0" smtClean="0"/>
              <a:t>Roots eaten by virtually all Coastal First Nations.</a:t>
            </a:r>
          </a:p>
          <a:p>
            <a:r>
              <a:rPr lang="en-US" dirty="0" smtClean="0"/>
              <a:t>Has </a:t>
            </a:r>
            <a:r>
              <a:rPr lang="en-US" dirty="0"/>
              <a:t>to be cooked to reduce </a:t>
            </a:r>
            <a:r>
              <a:rPr lang="en-US" dirty="0" smtClean="0"/>
              <a:t>bitterness.</a:t>
            </a:r>
          </a:p>
          <a:p>
            <a:r>
              <a:rPr lang="en-US" dirty="0" smtClean="0"/>
              <a:t>Tastes </a:t>
            </a:r>
            <a:r>
              <a:rPr lang="en-US" dirty="0"/>
              <a:t>like yams.</a:t>
            </a:r>
          </a:p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3581400" cy="3124200"/>
          </a:xfrm>
        </p:spPr>
        <p:txBody>
          <a:bodyPr/>
          <a:lstStyle/>
          <a:p>
            <a:r>
              <a:rPr lang="en-US" dirty="0" smtClean="0"/>
              <a:t>Also </a:t>
            </a:r>
            <a:r>
              <a:rPr lang="en-US" dirty="0"/>
              <a:t>used </a:t>
            </a:r>
            <a:r>
              <a:rPr lang="en-US" dirty="0" smtClean="0"/>
              <a:t>medically by </a:t>
            </a:r>
            <a:r>
              <a:rPr lang="en-US" dirty="0" err="1" smtClean="0"/>
              <a:t>Kwakwaka'wakw</a:t>
            </a:r>
            <a:r>
              <a:rPr lang="en-US" dirty="0" smtClean="0"/>
              <a:t>: Roots were pressed and extracted juice was applied to inflamed eyes.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455005" y="228600"/>
            <a:ext cx="8382000" cy="6096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Silverweed </a:t>
            </a:r>
            <a:r>
              <a:rPr lang="en-US" sz="3200" i="1" dirty="0" smtClean="0"/>
              <a:t>Argentina </a:t>
            </a:r>
            <a:r>
              <a:rPr lang="en-US" sz="3200" i="1" dirty="0" err="1" smtClean="0"/>
              <a:t>anserina</a:t>
            </a:r>
            <a:endParaRPr lang="en-US" sz="3200" i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4"/>
          <a:stretch/>
        </p:blipFill>
        <p:spPr bwMode="auto">
          <a:xfrm>
            <a:off x="4008634" y="2057400"/>
            <a:ext cx="462645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18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4" r="9312"/>
          <a:stretch/>
        </p:blipFill>
        <p:spPr bwMode="auto">
          <a:xfrm>
            <a:off x="4103802" y="152400"/>
            <a:ext cx="4959285" cy="4787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457199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Licorice Fern </a:t>
            </a:r>
            <a:r>
              <a:rPr lang="en-US" sz="3000" b="1" i="1" dirty="0" err="1" smtClean="0"/>
              <a:t>Polypodium</a:t>
            </a:r>
            <a:r>
              <a:rPr lang="en-US" sz="3000" b="1" i="1" dirty="0" smtClean="0"/>
              <a:t> </a:t>
            </a:r>
            <a:r>
              <a:rPr lang="en-US" sz="3000" b="1" i="1" dirty="0" err="1" smtClean="0"/>
              <a:t>glycyrrhiza</a:t>
            </a:r>
            <a:endParaRPr lang="en-US" sz="3000" b="1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695278"/>
            <a:ext cx="6229350" cy="206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8970"/>
            <a:ext cx="3733800" cy="4525963"/>
          </a:xfrm>
        </p:spPr>
        <p:txBody>
          <a:bodyPr/>
          <a:lstStyle/>
          <a:p>
            <a:r>
              <a:rPr lang="en-US" dirty="0" smtClean="0"/>
              <a:t>Medium sized evergreen fern up to 70 cm tall.</a:t>
            </a:r>
          </a:p>
          <a:p>
            <a:r>
              <a:rPr lang="en-US" dirty="0" smtClean="0"/>
              <a:t>Can grow on soil, rocks, or trees (usually deciduous).</a:t>
            </a:r>
          </a:p>
          <a:p>
            <a:r>
              <a:rPr lang="en-US" dirty="0" smtClean="0"/>
              <a:t>Straw </a:t>
            </a:r>
            <a:r>
              <a:rPr lang="en-US" dirty="0" err="1" smtClean="0"/>
              <a:t>coloured</a:t>
            </a:r>
            <a:r>
              <a:rPr lang="en-US" dirty="0" smtClean="0"/>
              <a:t> stipes.</a:t>
            </a:r>
          </a:p>
          <a:p>
            <a:r>
              <a:rPr lang="en-US" dirty="0" smtClean="0"/>
              <a:t>Leaflets longer than 3 cm and finely toothed at margins</a:t>
            </a:r>
          </a:p>
          <a:p>
            <a:r>
              <a:rPr lang="en-US" dirty="0" smtClean="0"/>
              <a:t>Pinnate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41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5257800" cy="2209799"/>
          </a:xfrm>
        </p:spPr>
        <p:txBody>
          <a:bodyPr/>
          <a:lstStyle/>
          <a:p>
            <a:r>
              <a:rPr lang="en-US" dirty="0" err="1" smtClean="0"/>
              <a:t>Sori</a:t>
            </a:r>
            <a:r>
              <a:rPr lang="en-US" dirty="0" smtClean="0"/>
              <a:t> (spore cases) round, parallel and evenly spaced on either side of leaflet vein.</a:t>
            </a:r>
          </a:p>
          <a:p>
            <a:r>
              <a:rPr lang="en-US" dirty="0" smtClean="0"/>
              <a:t>Rhizomes were Aboriginally consumed as a snack for its sweet licorice </a:t>
            </a:r>
            <a:r>
              <a:rPr lang="en-US" dirty="0" err="1" smtClean="0"/>
              <a:t>flavour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Licorice Fern </a:t>
            </a:r>
            <a:r>
              <a:rPr lang="en-US" sz="3200" i="1" dirty="0" err="1"/>
              <a:t>Polypodium</a:t>
            </a:r>
            <a:r>
              <a:rPr lang="en-US" sz="3200" i="1" dirty="0"/>
              <a:t> </a:t>
            </a:r>
            <a:r>
              <a:rPr lang="en-US" sz="3200" i="1" dirty="0" err="1" smtClean="0"/>
              <a:t>glycyrrhiza</a:t>
            </a:r>
            <a:endParaRPr lang="en-US" sz="3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077012"/>
            <a:ext cx="283845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57"/>
          <a:stretch/>
        </p:blipFill>
        <p:spPr bwMode="auto">
          <a:xfrm>
            <a:off x="4191000" y="3200400"/>
            <a:ext cx="4762500" cy="3091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62699" y="3276600"/>
            <a:ext cx="3733800" cy="2209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Also used as medicine for colds and sore throat and mixed with bitter medicines as a sweetener.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638800" y="1371600"/>
            <a:ext cx="933450" cy="304800"/>
          </a:xfrm>
          <a:prstGeom prst="straightConnector1">
            <a:avLst/>
          </a:prstGeom>
          <a:ln w="76200">
            <a:solidFill>
              <a:srgbClr val="1C75B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94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Prefers moist to very moist medium to rich sites.</a:t>
            </a:r>
          </a:p>
          <a:p>
            <a:r>
              <a:rPr lang="en-US" dirty="0" smtClean="0"/>
              <a:t>Up to 1 m tall.</a:t>
            </a:r>
          </a:p>
          <a:p>
            <a:r>
              <a:rPr lang="en-US" dirty="0" smtClean="0"/>
              <a:t>Usually in clusters.</a:t>
            </a:r>
          </a:p>
          <a:p>
            <a:r>
              <a:rPr lang="en-US" dirty="0" smtClean="0"/>
              <a:t>Lowest leaf pair triangular and asymmetrical.</a:t>
            </a:r>
          </a:p>
          <a:p>
            <a:r>
              <a:rPr lang="en-US" dirty="0" smtClean="0"/>
              <a:t>Rootstocks were an important starchy food.</a:t>
            </a:r>
          </a:p>
          <a:p>
            <a:r>
              <a:rPr lang="en-US" dirty="0" smtClean="0"/>
              <a:t>Leaflet vein has spiny texture like cedar.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Spiny Wood Fern </a:t>
            </a:r>
            <a:r>
              <a:rPr lang="en-US" sz="3200" i="1" dirty="0" err="1" smtClean="0"/>
              <a:t>Dryopteris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expansa</a:t>
            </a:r>
            <a:endParaRPr lang="en-US" sz="3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66800"/>
            <a:ext cx="4376464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>
            <a:endCxn id="5" idx="0"/>
          </p:cNvCxnSpPr>
          <p:nvPr/>
        </p:nvCxnSpPr>
        <p:spPr>
          <a:xfrm flipV="1">
            <a:off x="7467600" y="2989425"/>
            <a:ext cx="1151947" cy="120157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Isosceles Triangle 4"/>
          <p:cNvSpPr/>
          <p:nvPr/>
        </p:nvSpPr>
        <p:spPr>
          <a:xfrm rot="2224427">
            <a:off x="7427413" y="2802404"/>
            <a:ext cx="1320801" cy="1695212"/>
          </a:xfrm>
          <a:prstGeom prst="triangle">
            <a:avLst>
              <a:gd name="adj" fmla="val 51970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62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267200" cy="4657725"/>
          </a:xfrm>
        </p:spPr>
        <p:txBody>
          <a:bodyPr/>
          <a:lstStyle/>
          <a:p>
            <a:r>
              <a:rPr lang="en-US" b="1" dirty="0" smtClean="0"/>
              <a:t>Black Morel </a:t>
            </a:r>
            <a:r>
              <a:rPr lang="en-US" dirty="0" smtClean="0"/>
              <a:t>has honeycomb appearance with deep distinct and pronounced ridges.</a:t>
            </a:r>
          </a:p>
          <a:p>
            <a:r>
              <a:rPr lang="en-US" b="1" dirty="0" smtClean="0"/>
              <a:t>False Morel </a:t>
            </a:r>
            <a:r>
              <a:rPr lang="en-US" dirty="0" smtClean="0"/>
              <a:t>is wavy, lobed and toxic (although usually not fatal when consumed).</a:t>
            </a:r>
          </a:p>
          <a:p>
            <a:r>
              <a:rPr lang="en-US" dirty="0" smtClean="0"/>
              <a:t>Both emerge in spring.</a:t>
            </a:r>
          </a:p>
          <a:p>
            <a:r>
              <a:rPr lang="en-US" dirty="0" smtClean="0"/>
              <a:t>Both grow in warm to hot disturbed areas like </a:t>
            </a:r>
            <a:r>
              <a:rPr lang="en-US" dirty="0" err="1" smtClean="0"/>
              <a:t>clearcuts</a:t>
            </a:r>
            <a:r>
              <a:rPr lang="en-US" dirty="0" smtClean="0"/>
              <a:t> and forest fires often beside each other.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Edible Mushrooms (not defined in the GBRO)</a:t>
            </a:r>
            <a:endParaRPr lang="en-US" sz="28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990600"/>
            <a:ext cx="21336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862" y="3581400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&quot;No&quot; Symbol 5"/>
          <p:cNvSpPr/>
          <p:nvPr/>
        </p:nvSpPr>
        <p:spPr>
          <a:xfrm>
            <a:off x="6166112" y="3352800"/>
            <a:ext cx="2667000" cy="2743200"/>
          </a:xfrm>
          <a:prstGeom prst="noSmoking">
            <a:avLst>
              <a:gd name="adj" fmla="val 495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54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25398"/>
            <a:ext cx="4876800" cy="5018202"/>
          </a:xfrm>
        </p:spPr>
        <p:txBody>
          <a:bodyPr/>
          <a:lstStyle/>
          <a:p>
            <a:r>
              <a:rPr lang="en-US" b="1" dirty="0" smtClean="0"/>
              <a:t>Cauliflower Mushroom</a:t>
            </a:r>
            <a:r>
              <a:rPr lang="en-US" dirty="0" smtClean="0"/>
              <a:t>.</a:t>
            </a:r>
          </a:p>
          <a:p>
            <a:r>
              <a:rPr lang="en-US" dirty="0" smtClean="0"/>
              <a:t>No poisonous look-alikes.</a:t>
            </a:r>
          </a:p>
          <a:p>
            <a:r>
              <a:rPr lang="en-US" dirty="0" smtClean="0"/>
              <a:t>Up to 30 cm across.</a:t>
            </a:r>
          </a:p>
          <a:p>
            <a:r>
              <a:rPr lang="en-US" dirty="0" smtClean="0"/>
              <a:t>No pores tubes spines or gills.</a:t>
            </a:r>
          </a:p>
          <a:p>
            <a:r>
              <a:rPr lang="en-US" dirty="0" smtClean="0"/>
              <a:t>Appears in late summer or fall on ground or near base of conifers.</a:t>
            </a:r>
          </a:p>
          <a:p>
            <a:r>
              <a:rPr lang="en-US" b="1" dirty="0" smtClean="0"/>
              <a:t>Chicken of the Woods </a:t>
            </a:r>
            <a:r>
              <a:rPr lang="en-US" dirty="0" smtClean="0"/>
              <a:t>(Yes, it tastes like chicken!).</a:t>
            </a:r>
          </a:p>
          <a:p>
            <a:r>
              <a:rPr lang="en-US" dirty="0" smtClean="0"/>
              <a:t>Can be mildly toxic if grown on yew or cedar.</a:t>
            </a:r>
          </a:p>
          <a:p>
            <a:r>
              <a:rPr lang="en-US" dirty="0" smtClean="0"/>
              <a:t>Grows on conifers in “shelves”.</a:t>
            </a:r>
          </a:p>
          <a:p>
            <a:r>
              <a:rPr lang="en-US" dirty="0" smtClean="0"/>
              <a:t>Hen of the Woods is different.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Edible Mushrooms (not defined in the GBRO)</a:t>
            </a:r>
            <a:endParaRPr lang="en-US" sz="28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" r="8000"/>
          <a:stretch/>
        </p:blipFill>
        <p:spPr bwMode="auto">
          <a:xfrm>
            <a:off x="5410200" y="914400"/>
            <a:ext cx="3582186" cy="2904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927156"/>
            <a:ext cx="3774282" cy="2525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659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9100" y="609600"/>
            <a:ext cx="7391400" cy="2133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Golden Chanterelle</a:t>
            </a:r>
          </a:p>
          <a:p>
            <a:r>
              <a:rPr lang="en-US" dirty="0" smtClean="0"/>
              <a:t>Funnel shaped with forked ridges </a:t>
            </a:r>
            <a:r>
              <a:rPr lang="en-US" dirty="0"/>
              <a:t>u</a:t>
            </a:r>
            <a:r>
              <a:rPr lang="en-US" dirty="0" smtClean="0"/>
              <a:t>nder cap descending to stem (not  true gills).</a:t>
            </a:r>
          </a:p>
          <a:p>
            <a:r>
              <a:rPr lang="en-US" dirty="0" smtClean="0"/>
              <a:t>Grows on soil singularly or in groups but never on trees or logs.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799" y="2362200"/>
            <a:ext cx="4514707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19100" y="2514600"/>
            <a:ext cx="3543300" cy="3172620"/>
          </a:xfrm>
        </p:spPr>
        <p:txBody>
          <a:bodyPr/>
          <a:lstStyle/>
          <a:p>
            <a:r>
              <a:rPr lang="en-US" dirty="0" smtClean="0"/>
              <a:t>Emerges in summer or fall.</a:t>
            </a:r>
          </a:p>
          <a:p>
            <a:r>
              <a:rPr lang="en-US" dirty="0" smtClean="0"/>
              <a:t>Associated with Douglas Fir and Hemlock.</a:t>
            </a:r>
          </a:p>
          <a:p>
            <a:r>
              <a:rPr lang="en-US" dirty="0" smtClean="0"/>
              <a:t>To harvest, cut at base with knife to prevent damage to mycelia.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62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04800"/>
            <a:ext cx="8382000" cy="5211763"/>
          </a:xfrm>
        </p:spPr>
        <p:txBody>
          <a:bodyPr/>
          <a:lstStyle/>
          <a:p>
            <a:r>
              <a:rPr lang="en-US" b="1" dirty="0" smtClean="0"/>
              <a:t>King Bolete</a:t>
            </a:r>
          </a:p>
          <a:p>
            <a:r>
              <a:rPr lang="en-US" dirty="0" smtClean="0"/>
              <a:t>Cap </a:t>
            </a:r>
            <a:r>
              <a:rPr lang="en-US" dirty="0"/>
              <a:t>is up to 35cm wide, convex, reddish to yellowish brown, smooth but often uneven. </a:t>
            </a:r>
          </a:p>
          <a:p>
            <a:r>
              <a:rPr lang="en-US" dirty="0" smtClean="0"/>
              <a:t>Underside </a:t>
            </a:r>
            <a:r>
              <a:rPr lang="en-US" dirty="0"/>
              <a:t>of cap consists of pores, off-white to olive in age, with no pink tinge. </a:t>
            </a:r>
          </a:p>
          <a:p>
            <a:r>
              <a:rPr lang="en-US" dirty="0" smtClean="0"/>
              <a:t>There </a:t>
            </a:r>
            <a:r>
              <a:rPr lang="en-US" dirty="0"/>
              <a:t>are no deadly-poisonous boletes, though some varieties can cause nausea/vomiting. </a:t>
            </a:r>
            <a:r>
              <a:rPr lang="en-US" dirty="0" smtClean="0"/>
              <a:t>A </a:t>
            </a:r>
            <a:r>
              <a:rPr lang="en-US" dirty="0"/>
              <a:t>bolete is safe if it does not bruise blue after being cut, is not red on the underside of the cap, and does not taste </a:t>
            </a:r>
            <a:r>
              <a:rPr lang="en-US" dirty="0" smtClean="0"/>
              <a:t>foul. </a:t>
            </a:r>
            <a:endParaRPr lang="en-US" dirty="0"/>
          </a:p>
          <a:p>
            <a:endParaRPr lang="en-US" b="1" dirty="0" smtClean="0"/>
          </a:p>
          <a:p>
            <a:endParaRPr lang="en-US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581400"/>
            <a:ext cx="4943475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581401"/>
            <a:ext cx="3581400" cy="2133600"/>
          </a:xfrm>
        </p:spPr>
        <p:txBody>
          <a:bodyPr/>
          <a:lstStyle/>
          <a:p>
            <a:r>
              <a:rPr lang="en-US" dirty="0" smtClean="0"/>
              <a:t>Appears in spring, summer and fall.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341831"/>
            <a:ext cx="3733800" cy="229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73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81001"/>
            <a:ext cx="8229600" cy="2895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Scaly Hedgehog</a:t>
            </a:r>
          </a:p>
          <a:p>
            <a:r>
              <a:rPr lang="en-US" dirty="0" smtClean="0"/>
              <a:t>Cap </a:t>
            </a:r>
            <a:r>
              <a:rPr lang="en-US" dirty="0"/>
              <a:t>is up </a:t>
            </a:r>
            <a:r>
              <a:rPr lang="en-US" dirty="0" smtClean="0"/>
              <a:t>to </a:t>
            </a:r>
            <a:r>
              <a:rPr lang="en-US" dirty="0"/>
              <a:t>30cm wide, convex </a:t>
            </a:r>
            <a:r>
              <a:rPr lang="en-US" dirty="0" smtClean="0"/>
              <a:t>shape </a:t>
            </a:r>
            <a:r>
              <a:rPr lang="en-US" dirty="0"/>
              <a:t>with </a:t>
            </a:r>
            <a:r>
              <a:rPr lang="en-US" dirty="0" smtClean="0"/>
              <a:t>depressed centre, </a:t>
            </a:r>
            <a:r>
              <a:rPr lang="en-US" dirty="0"/>
              <a:t>brown with raised scales and </a:t>
            </a:r>
            <a:r>
              <a:rPr lang="en-US" dirty="0" smtClean="0"/>
              <a:t>dry </a:t>
            </a:r>
            <a:r>
              <a:rPr lang="en-US" dirty="0"/>
              <a:t>texture. </a:t>
            </a:r>
          </a:p>
          <a:p>
            <a:r>
              <a:rPr lang="en-US" dirty="0" smtClean="0"/>
              <a:t>Underside has </a:t>
            </a:r>
            <a:r>
              <a:rPr lang="en-US" dirty="0"/>
              <a:t>brown spines </a:t>
            </a:r>
            <a:r>
              <a:rPr lang="en-US" dirty="0" smtClean="0"/>
              <a:t>descending onto </a:t>
            </a:r>
            <a:r>
              <a:rPr lang="en-US" dirty="0"/>
              <a:t>stem. </a:t>
            </a:r>
          </a:p>
          <a:p>
            <a:r>
              <a:rPr lang="en-US" dirty="0" smtClean="0"/>
              <a:t>Smooth light brown stem is thicker at </a:t>
            </a:r>
            <a:r>
              <a:rPr lang="en-US" dirty="0"/>
              <a:t>the base. </a:t>
            </a:r>
          </a:p>
          <a:p>
            <a:r>
              <a:rPr lang="en-US" dirty="0" smtClean="0"/>
              <a:t>Grows </a:t>
            </a:r>
            <a:r>
              <a:rPr lang="en-US" dirty="0"/>
              <a:t>singly or as several in areas with conifers. </a:t>
            </a:r>
          </a:p>
          <a:p>
            <a:r>
              <a:rPr lang="en-US" dirty="0" smtClean="0"/>
              <a:t>Appears </a:t>
            </a:r>
            <a:r>
              <a:rPr lang="en-US" dirty="0"/>
              <a:t>in </a:t>
            </a:r>
            <a:r>
              <a:rPr lang="en-US" dirty="0" smtClean="0"/>
              <a:t>summer </a:t>
            </a:r>
            <a:r>
              <a:rPr lang="en-US" dirty="0"/>
              <a:t>and fall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2168"/>
            <a:ext cx="441198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836" y="3122168"/>
            <a:ext cx="5186621" cy="3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256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57851"/>
            <a:ext cx="4038600" cy="2285090"/>
          </a:xfrm>
        </p:spPr>
        <p:txBody>
          <a:bodyPr/>
          <a:lstStyle/>
          <a:p>
            <a:r>
              <a:rPr lang="en-US" dirty="0" smtClean="0"/>
              <a:t>Grows in </a:t>
            </a:r>
            <a:r>
              <a:rPr lang="en-US" dirty="0"/>
              <a:t>open </a:t>
            </a:r>
            <a:r>
              <a:rPr lang="en-US" dirty="0" smtClean="0"/>
              <a:t>areas on a variety of sites.</a:t>
            </a:r>
          </a:p>
          <a:p>
            <a:r>
              <a:rPr lang="en-US" dirty="0" smtClean="0"/>
              <a:t>Up to 3.0 m tall.</a:t>
            </a:r>
          </a:p>
          <a:p>
            <a:r>
              <a:rPr lang="en-US" dirty="0" smtClean="0"/>
              <a:t>Leaves have 3 lobes,  toothed margins, and hairy undersides.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Highbush-cranberry </a:t>
            </a:r>
            <a:r>
              <a:rPr lang="en-US" sz="3200" i="1" dirty="0" smtClean="0"/>
              <a:t>Viburnum </a:t>
            </a:r>
            <a:r>
              <a:rPr lang="en-US" sz="3200" i="1" dirty="0" err="1" smtClean="0"/>
              <a:t>edule</a:t>
            </a:r>
            <a:endParaRPr lang="en-US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66948"/>
            <a:ext cx="441960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23290"/>
            <a:ext cx="4932050" cy="370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5236851" y="4063428"/>
            <a:ext cx="3749612" cy="24897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White flowers in small clusters.</a:t>
            </a:r>
          </a:p>
          <a:p>
            <a:r>
              <a:rPr lang="en-US" dirty="0" smtClean="0"/>
              <a:t>Berries are 1 to 1.5 cm long, persistent, &amp; contain a single seed.</a:t>
            </a:r>
          </a:p>
          <a:p>
            <a:r>
              <a:rPr lang="en-US" dirty="0" smtClean="0"/>
              <a:t>Tart, juicy and acidic. No preservation </a:t>
            </a:r>
            <a:r>
              <a:rPr lang="en-US" dirty="0" err="1" smtClean="0"/>
              <a:t>req’d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164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8267" y="1239748"/>
            <a:ext cx="3810000" cy="3941852"/>
          </a:xfrm>
        </p:spPr>
        <p:txBody>
          <a:bodyPr/>
          <a:lstStyle/>
          <a:p>
            <a:r>
              <a:rPr lang="en-US" dirty="0" smtClean="0"/>
              <a:t>Trailing shrub growing under canopy and on open sites.</a:t>
            </a:r>
          </a:p>
          <a:p>
            <a:r>
              <a:rPr lang="en-US" dirty="0" smtClean="0"/>
              <a:t>Flowers reddish purple, saucer shaped ascending to erect clusters.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Trailing Black Currant </a:t>
            </a:r>
            <a:r>
              <a:rPr lang="en-US" sz="3200" i="1" dirty="0" err="1" smtClean="0"/>
              <a:t>Ribes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laxiflorum</a:t>
            </a:r>
            <a:endParaRPr lang="en-US" sz="3200" i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267" y="1371600"/>
            <a:ext cx="4628866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06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379325"/>
            <a:ext cx="4038600" cy="2811676"/>
          </a:xfrm>
        </p:spPr>
        <p:txBody>
          <a:bodyPr/>
          <a:lstStyle/>
          <a:p>
            <a:r>
              <a:rPr lang="en-US" dirty="0"/>
              <a:t>Leaves maple-shaped 4 to 10 cm wide.</a:t>
            </a:r>
          </a:p>
          <a:p>
            <a:r>
              <a:rPr lang="en-US" dirty="0" smtClean="0"/>
              <a:t>Berries </a:t>
            </a:r>
            <a:r>
              <a:rPr lang="en-US" dirty="0"/>
              <a:t>purplish-black, waxy and hairy with a disagreeable </a:t>
            </a:r>
            <a:r>
              <a:rPr lang="en-US" dirty="0" err="1"/>
              <a:t>odour</a:t>
            </a:r>
            <a:r>
              <a:rPr lang="en-US" dirty="0"/>
              <a:t> and </a:t>
            </a:r>
            <a:r>
              <a:rPr lang="en-US" dirty="0" err="1"/>
              <a:t>flavour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6096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Trailing Black Currant </a:t>
            </a:r>
            <a:r>
              <a:rPr lang="en-US" sz="3200" i="1" dirty="0" err="1"/>
              <a:t>Ribes</a:t>
            </a:r>
            <a:r>
              <a:rPr lang="en-US" sz="3200" i="1" dirty="0"/>
              <a:t> </a:t>
            </a:r>
            <a:r>
              <a:rPr lang="en-US" sz="3200" i="1" dirty="0" err="1" smtClean="0"/>
              <a:t>laxiflorum</a:t>
            </a:r>
            <a:endParaRPr lang="en-US" sz="3200" i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360488"/>
            <a:ext cx="3352800" cy="414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294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4419600" cy="4876800"/>
          </a:xfrm>
        </p:spPr>
        <p:txBody>
          <a:bodyPr/>
          <a:lstStyle/>
          <a:p>
            <a:r>
              <a:rPr lang="en-US" dirty="0" smtClean="0"/>
              <a:t>Erect stems up to 3 m.</a:t>
            </a:r>
          </a:p>
          <a:p>
            <a:r>
              <a:rPr lang="en-US" dirty="0" smtClean="0"/>
              <a:t>Distinct cat-pee or skunky </a:t>
            </a:r>
            <a:r>
              <a:rPr lang="en-US" dirty="0" err="1" smtClean="0"/>
              <a:t>odour</a:t>
            </a:r>
            <a:r>
              <a:rPr lang="en-US" dirty="0" smtClean="0"/>
              <a:t>.</a:t>
            </a:r>
          </a:p>
          <a:p>
            <a:r>
              <a:rPr lang="en-US" dirty="0" smtClean="0"/>
              <a:t>Moist to wet nutrient rich sites (avalanche tracks, swamps, stream banks).</a:t>
            </a:r>
          </a:p>
          <a:p>
            <a:r>
              <a:rPr lang="en-US" dirty="0" smtClean="0"/>
              <a:t>White </a:t>
            </a:r>
            <a:r>
              <a:rPr lang="en-US" dirty="0"/>
              <a:t>flowers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Leaves have to 5 to 7 lobes with toothed margins.</a:t>
            </a:r>
            <a:endParaRPr lang="en-US" dirty="0"/>
          </a:p>
          <a:p>
            <a:r>
              <a:rPr lang="en-US" dirty="0" smtClean="0"/>
              <a:t>Blue/purple fruit with white bloom.</a:t>
            </a:r>
          </a:p>
          <a:p>
            <a:r>
              <a:rPr lang="en-US" dirty="0" smtClean="0"/>
              <a:t>Can cause constipation if eaten in large quantities.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Stink Currant </a:t>
            </a:r>
            <a:r>
              <a:rPr lang="en-US" sz="3200" i="1" dirty="0" err="1" smtClean="0"/>
              <a:t>Ribes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bracteosum</a:t>
            </a:r>
            <a:endParaRPr lang="en-US" sz="3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668" y="1066800"/>
            <a:ext cx="4217831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976" y="4419600"/>
            <a:ext cx="33147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01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724400" cy="2589373"/>
          </a:xfrm>
        </p:spPr>
        <p:txBody>
          <a:bodyPr/>
          <a:lstStyle/>
          <a:p>
            <a:r>
              <a:rPr lang="en-US" dirty="0" smtClean="0"/>
              <a:t>The only armed currant in the coastal rainforest.</a:t>
            </a:r>
          </a:p>
          <a:p>
            <a:r>
              <a:rPr lang="en-US" dirty="0" smtClean="0"/>
              <a:t>Grows on a variety of sites.</a:t>
            </a:r>
          </a:p>
          <a:p>
            <a:r>
              <a:rPr lang="en-US" dirty="0"/>
              <a:t>Trailing or erect up to </a:t>
            </a:r>
            <a:r>
              <a:rPr lang="en-US" dirty="0" smtClean="0"/>
              <a:t>2.</a:t>
            </a:r>
            <a:endParaRPr lang="en-US" dirty="0"/>
          </a:p>
          <a:p>
            <a:r>
              <a:rPr lang="en-US" dirty="0" smtClean="0"/>
              <a:t>Leaves have deeply indented lobes and toothed margins.</a:t>
            </a:r>
          </a:p>
          <a:p>
            <a:r>
              <a:rPr lang="en-US" dirty="0" smtClean="0"/>
              <a:t>Red or maroon flowers.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000" dirty="0" smtClean="0"/>
              <a:t>Black Swamp Gooseberry </a:t>
            </a:r>
            <a:r>
              <a:rPr lang="en-US" sz="3000" i="1" dirty="0" err="1" smtClean="0"/>
              <a:t>Ribes</a:t>
            </a:r>
            <a:r>
              <a:rPr lang="en-US" sz="3000" i="1" dirty="0" smtClean="0"/>
              <a:t> </a:t>
            </a:r>
            <a:r>
              <a:rPr lang="en-US" sz="3000" i="1" dirty="0" err="1" smtClean="0"/>
              <a:t>lacustre</a:t>
            </a:r>
            <a:endParaRPr lang="en-US" sz="3000" i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896" y="3733800"/>
            <a:ext cx="5426904" cy="310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914400"/>
            <a:ext cx="352425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199" y="3733800"/>
            <a:ext cx="2841661" cy="1894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Berries are eaten fresh when ripe. They can have a plain </a:t>
            </a:r>
            <a:r>
              <a:rPr lang="en-US" dirty="0" err="1" smtClean="0"/>
              <a:t>flavour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800600" cy="2676525"/>
          </a:xfrm>
        </p:spPr>
        <p:txBody>
          <a:bodyPr/>
          <a:lstStyle/>
          <a:p>
            <a:r>
              <a:rPr lang="en-US" dirty="0" smtClean="0"/>
              <a:t>Grows on moist and nutrient moderate to good sites in forests and open areas like </a:t>
            </a:r>
            <a:r>
              <a:rPr lang="en-US" dirty="0" err="1" smtClean="0"/>
              <a:t>clearcuts</a:t>
            </a:r>
            <a:r>
              <a:rPr lang="en-US" dirty="0" smtClean="0"/>
              <a:t> and roadsides.</a:t>
            </a:r>
          </a:p>
          <a:p>
            <a:r>
              <a:rPr lang="en-US" dirty="0" smtClean="0"/>
              <a:t>Green shoots and berries eaten by all Coastal First Nations.</a:t>
            </a:r>
          </a:p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698072"/>
            <a:ext cx="5610546" cy="312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2400"/>
            <a:ext cx="368617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Salmonberry </a:t>
            </a:r>
            <a:r>
              <a:rPr lang="en-US" sz="3200" i="1" dirty="0" err="1" smtClean="0"/>
              <a:t>Rubus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spectabilis</a:t>
            </a:r>
            <a:endParaRPr lang="en-US" sz="3200" i="1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3600181"/>
            <a:ext cx="3124200" cy="2343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Pink, red, or violet flowers.</a:t>
            </a:r>
          </a:p>
          <a:p>
            <a:r>
              <a:rPr lang="en-US" dirty="0" smtClean="0"/>
              <a:t>3 leaflets per leaf, sharply toothed.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4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151562"/>
            <a:ext cx="3810000" cy="4639638"/>
          </a:xfrm>
        </p:spPr>
        <p:txBody>
          <a:bodyPr/>
          <a:lstStyle/>
          <a:p>
            <a:r>
              <a:rPr lang="en-US" dirty="0" smtClean="0"/>
              <a:t>Peel soft outer skin of shoots and then eat raw or steamed.</a:t>
            </a:r>
          </a:p>
          <a:p>
            <a:r>
              <a:rPr lang="en-US" dirty="0" smtClean="0"/>
              <a:t>Red, </a:t>
            </a:r>
            <a:r>
              <a:rPr lang="en-US" dirty="0"/>
              <a:t>yellow or orange </a:t>
            </a:r>
            <a:r>
              <a:rPr lang="en-US" dirty="0" smtClean="0"/>
              <a:t>berries are consumed fresh as they are too fragile to transport and too wet to dry.</a:t>
            </a:r>
            <a:endParaRPr lang="en-US" dirty="0"/>
          </a:p>
          <a:p>
            <a:r>
              <a:rPr lang="en-US" dirty="0" smtClean="0"/>
              <a:t>Like </a:t>
            </a:r>
            <a:r>
              <a:rPr lang="en-US" dirty="0" err="1" smtClean="0"/>
              <a:t>Springbank</a:t>
            </a:r>
            <a:r>
              <a:rPr lang="en-US" dirty="0" smtClean="0"/>
              <a:t> clover and Silverweed, individuals or families owned and tended plots of salmonberry.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Salmonberry </a:t>
            </a:r>
            <a:r>
              <a:rPr lang="en-US" sz="3200" i="1" dirty="0" err="1" smtClean="0"/>
              <a:t>Rubus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spectabilis</a:t>
            </a:r>
            <a:endParaRPr lang="en-US" sz="32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750" y="1143000"/>
            <a:ext cx="3809925" cy="5350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86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1"/>
            <a:ext cx="8153400" cy="2133600"/>
          </a:xfrm>
        </p:spPr>
        <p:txBody>
          <a:bodyPr/>
          <a:lstStyle/>
          <a:p>
            <a:r>
              <a:rPr lang="en-US" dirty="0" smtClean="0"/>
              <a:t>Grows in open and disturbed sites (</a:t>
            </a:r>
            <a:r>
              <a:rPr lang="en-US" dirty="0" err="1" smtClean="0"/>
              <a:t>clearcuts</a:t>
            </a:r>
            <a:r>
              <a:rPr lang="en-US" dirty="0" smtClean="0"/>
              <a:t>, roadside, avalanche tracks, meadows).</a:t>
            </a:r>
          </a:p>
          <a:p>
            <a:r>
              <a:rPr lang="en-US" dirty="0" smtClean="0"/>
              <a:t>Large (up to 30 cm wide) maple-like toothed leaf.</a:t>
            </a:r>
          </a:p>
          <a:p>
            <a:r>
              <a:rPr lang="en-US" dirty="0" smtClean="0"/>
              <a:t>Shallowly domed red raspberry.</a:t>
            </a:r>
          </a:p>
          <a:p>
            <a:r>
              <a:rPr lang="en-US" dirty="0"/>
              <a:t>White flowers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Thimbleberry </a:t>
            </a:r>
            <a:r>
              <a:rPr lang="en-US" sz="3200" i="1" dirty="0" err="1" smtClean="0"/>
              <a:t>Rubus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parviflorus</a:t>
            </a:r>
            <a:endParaRPr lang="en-US" sz="3200" i="1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95823" y="1542977"/>
            <a:ext cx="3762228" cy="601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200399"/>
            <a:ext cx="2841227" cy="325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48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1"/>
            <a:ext cx="8305800" cy="1295400"/>
          </a:xfrm>
        </p:spPr>
        <p:txBody>
          <a:bodyPr/>
          <a:lstStyle/>
          <a:p>
            <a:r>
              <a:rPr lang="en-US" dirty="0" smtClean="0"/>
              <a:t>Shoots eaten raw or steamed like salmonberry.</a:t>
            </a:r>
          </a:p>
          <a:p>
            <a:r>
              <a:rPr lang="en-US" dirty="0"/>
              <a:t>Fruit could be dried and </a:t>
            </a:r>
            <a:r>
              <a:rPr lang="en-US" dirty="0" smtClean="0"/>
              <a:t>stored.  A </a:t>
            </a:r>
            <a:r>
              <a:rPr lang="en-US" dirty="0"/>
              <a:t>paste was often made by mixing it with other berries.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Thimbleberry </a:t>
            </a:r>
            <a:r>
              <a:rPr lang="en-US" sz="3200" i="1" dirty="0" err="1"/>
              <a:t>Rubus</a:t>
            </a:r>
            <a:r>
              <a:rPr lang="en-US" sz="3200" i="1" dirty="0"/>
              <a:t> </a:t>
            </a:r>
            <a:r>
              <a:rPr lang="en-US" sz="3200" i="1" dirty="0" err="1"/>
              <a:t>parviflorus</a:t>
            </a:r>
            <a:endParaRPr lang="en-US" sz="3200" i="1" dirty="0"/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286000"/>
            <a:ext cx="5236328" cy="426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5487" y="2160995"/>
            <a:ext cx="3581400" cy="19605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First Nations’ Tip: Use a Thimbleberry leaf to fashion a crude collection basket.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98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1"/>
            <a:ext cx="4191000" cy="1981200"/>
          </a:xfrm>
        </p:spPr>
        <p:txBody>
          <a:bodyPr/>
          <a:lstStyle/>
          <a:p>
            <a:r>
              <a:rPr lang="en-US" dirty="0" smtClean="0"/>
              <a:t>Can grow up to 4 m in open areas.</a:t>
            </a:r>
          </a:p>
          <a:p>
            <a:r>
              <a:rPr lang="en-US" dirty="0" smtClean="0"/>
              <a:t>Distinct green branches.</a:t>
            </a:r>
          </a:p>
          <a:p>
            <a:r>
              <a:rPr lang="en-US" dirty="0" smtClean="0"/>
              <a:t>Oval leaves ~2 cm with smooth margins.</a:t>
            </a:r>
          </a:p>
          <a:p>
            <a:r>
              <a:rPr lang="en-US" dirty="0" smtClean="0"/>
              <a:t>Bright red berries.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Red Huckleberry </a:t>
            </a:r>
            <a:r>
              <a:rPr lang="en-US" sz="3200" i="1" dirty="0" err="1" smtClean="0"/>
              <a:t>Vaccinium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parvifolium</a:t>
            </a:r>
            <a:endParaRPr lang="en-US" sz="32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3704448"/>
            <a:ext cx="3490321" cy="217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7"/>
          <a:stretch/>
        </p:blipFill>
        <p:spPr bwMode="auto">
          <a:xfrm>
            <a:off x="4758755" y="1523999"/>
            <a:ext cx="3891031" cy="4356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954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23975"/>
            <a:ext cx="4038600" cy="3962400"/>
          </a:xfrm>
        </p:spPr>
        <p:txBody>
          <a:bodyPr/>
          <a:lstStyle/>
          <a:p>
            <a:r>
              <a:rPr lang="en-US" dirty="0"/>
              <a:t>Grows on zonal sites both under canopy and in openings (practically everywhere</a:t>
            </a:r>
            <a:r>
              <a:rPr lang="en-US" dirty="0" smtClean="0"/>
              <a:t>).</a:t>
            </a:r>
          </a:p>
          <a:p>
            <a:r>
              <a:rPr lang="en-US" dirty="0" smtClean="0"/>
              <a:t>Red berries used as fish bait in streams.</a:t>
            </a:r>
          </a:p>
          <a:p>
            <a:r>
              <a:rPr lang="en-US" dirty="0" smtClean="0"/>
              <a:t>Berries were: eaten fresh, dried as raisins, mashed into cakes, and stored in grease.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Red Huckleberry</a:t>
            </a:r>
            <a:r>
              <a:rPr lang="en-US" sz="3200" i="1" dirty="0"/>
              <a:t> </a:t>
            </a:r>
            <a:r>
              <a:rPr lang="en-US" sz="3200" i="1" dirty="0" err="1"/>
              <a:t>Vaccinium</a:t>
            </a:r>
            <a:r>
              <a:rPr lang="en-US" sz="3200" i="1" dirty="0"/>
              <a:t> </a:t>
            </a:r>
            <a:r>
              <a:rPr lang="en-US" sz="3200" i="1" dirty="0" err="1"/>
              <a:t>parvifolium</a:t>
            </a:r>
            <a:endParaRPr lang="en-US"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062519"/>
            <a:ext cx="369775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8593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1"/>
            <a:ext cx="7620000" cy="3733800"/>
          </a:xfrm>
        </p:spPr>
        <p:txBody>
          <a:bodyPr/>
          <a:lstStyle/>
          <a:p>
            <a:r>
              <a:rPr lang="en-US" dirty="0" smtClean="0"/>
              <a:t>Grows in nutrient rich soil on fresh to very moist sites in clearings and openings (e.g. swamps, stream terraces, avalanche tracks, </a:t>
            </a:r>
            <a:r>
              <a:rPr lang="en-US" dirty="0" err="1" smtClean="0"/>
              <a:t>clearcuts</a:t>
            </a:r>
            <a:r>
              <a:rPr lang="en-US" dirty="0" smtClean="0"/>
              <a:t>).</a:t>
            </a:r>
          </a:p>
          <a:p>
            <a:r>
              <a:rPr lang="en-US" dirty="0" smtClean="0"/>
              <a:t>Distinct </a:t>
            </a:r>
            <a:r>
              <a:rPr lang="en-US" dirty="0"/>
              <a:t>and unpleasant </a:t>
            </a:r>
            <a:r>
              <a:rPr lang="en-US" dirty="0" err="1"/>
              <a:t>odour</a:t>
            </a:r>
            <a:r>
              <a:rPr lang="en-US" dirty="0"/>
              <a:t>. “Your mother was a hamster and your father smelt of elderberries.” </a:t>
            </a:r>
            <a:r>
              <a:rPr lang="en-US" i="1" dirty="0"/>
              <a:t>Monty Python </a:t>
            </a:r>
            <a:r>
              <a:rPr lang="en-US" i="1" dirty="0" smtClean="0"/>
              <a:t>and the Holy Grail </a:t>
            </a:r>
            <a:r>
              <a:rPr lang="en-US" dirty="0" smtClean="0"/>
              <a:t>(</a:t>
            </a:r>
            <a:r>
              <a:rPr lang="en-US" dirty="0"/>
              <a:t>1975</a:t>
            </a:r>
            <a:r>
              <a:rPr lang="en-US" dirty="0" smtClean="0"/>
              <a:t>).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Red Elderberry </a:t>
            </a:r>
            <a:r>
              <a:rPr lang="en-US" sz="3200" i="1" dirty="0" err="1" smtClean="0"/>
              <a:t>Sambucus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racemosa</a:t>
            </a:r>
            <a:endParaRPr lang="en-US" sz="3200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314" y="3276600"/>
            <a:ext cx="4128961" cy="3545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3276600"/>
            <a:ext cx="4495800" cy="2667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Compound leaf with 5 to 7 lance-shaped and sharply toothed leaflets, each leaflet up to 15 cm long.</a:t>
            </a:r>
          </a:p>
          <a:p>
            <a:r>
              <a:rPr lang="en-US" dirty="0" smtClean="0"/>
              <a:t>Shrub up to 6 m tall with dark reddish-brown warty stem.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662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495800" cy="4419600"/>
          </a:xfrm>
        </p:spPr>
        <p:txBody>
          <a:bodyPr/>
          <a:lstStyle/>
          <a:p>
            <a:r>
              <a:rPr lang="en-US" dirty="0" smtClean="0"/>
              <a:t>Twigs are very pithy.</a:t>
            </a:r>
          </a:p>
          <a:p>
            <a:r>
              <a:rPr lang="en-US" dirty="0" smtClean="0"/>
              <a:t>Small white flowers in clusters.</a:t>
            </a:r>
          </a:p>
          <a:p>
            <a:r>
              <a:rPr lang="en-US" dirty="0" smtClean="0"/>
              <a:t>Stems</a:t>
            </a:r>
            <a:r>
              <a:rPr lang="en-US" dirty="0"/>
              <a:t>, bark, leaves, and roots are </a:t>
            </a:r>
            <a:r>
              <a:rPr lang="en-US" dirty="0" smtClean="0"/>
              <a:t>toxic.</a:t>
            </a:r>
          </a:p>
          <a:p>
            <a:r>
              <a:rPr lang="en-US" dirty="0" smtClean="0"/>
              <a:t>Bright </a:t>
            </a:r>
            <a:r>
              <a:rPr lang="en-US" dirty="0"/>
              <a:t>red elderberries are produced in clusters of small red drupes.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Red Elderberry </a:t>
            </a:r>
            <a:r>
              <a:rPr lang="en-US" sz="3200" i="1" dirty="0" err="1"/>
              <a:t>Sambucus</a:t>
            </a:r>
            <a:r>
              <a:rPr lang="en-US" sz="3200" i="1" dirty="0"/>
              <a:t> </a:t>
            </a:r>
            <a:r>
              <a:rPr lang="en-US" sz="3200" i="1" dirty="0" err="1"/>
              <a:t>racemosa</a:t>
            </a:r>
            <a:endParaRPr lang="en-US" sz="3200" i="1" dirty="0"/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371600"/>
            <a:ext cx="3431689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58992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525963"/>
          </a:xfrm>
        </p:spPr>
        <p:txBody>
          <a:bodyPr/>
          <a:lstStyle/>
          <a:p>
            <a:r>
              <a:rPr lang="en-US" i="1" dirty="0"/>
              <a:t>Drupe</a:t>
            </a:r>
            <a:r>
              <a:rPr lang="en-US" dirty="0"/>
              <a:t>: a fleshy fruit with thin skin and a central stone containing the seed, e.g. a peach, cherry, and olive.</a:t>
            </a:r>
          </a:p>
          <a:p>
            <a:r>
              <a:rPr lang="en-US" dirty="0"/>
              <a:t>Elderberries are unpalatable and may induce nausea if consumed raw.</a:t>
            </a:r>
          </a:p>
          <a:p>
            <a:r>
              <a:rPr lang="en-US" dirty="0"/>
              <a:t>Cooked elderberries were an </a:t>
            </a:r>
            <a:r>
              <a:rPr lang="en-US" dirty="0" smtClean="0"/>
              <a:t>important </a:t>
            </a:r>
            <a:r>
              <a:rPr lang="en-US" dirty="0"/>
              <a:t>food source for many Coastal First Nations.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Red Elderberry </a:t>
            </a:r>
            <a:r>
              <a:rPr lang="en-US" sz="3200" i="1" dirty="0" err="1"/>
              <a:t>Sambucus</a:t>
            </a:r>
            <a:r>
              <a:rPr lang="en-US" sz="3200" i="1" dirty="0"/>
              <a:t> </a:t>
            </a:r>
            <a:r>
              <a:rPr lang="en-US" sz="3200" i="1" dirty="0" err="1" smtClean="0"/>
              <a:t>racemosa</a:t>
            </a:r>
            <a:endParaRPr lang="en-US" sz="3200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520" y="1447800"/>
            <a:ext cx="4392929" cy="392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0375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5105400" cy="4525963"/>
          </a:xfrm>
        </p:spPr>
        <p:txBody>
          <a:bodyPr/>
          <a:lstStyle/>
          <a:p>
            <a:r>
              <a:rPr lang="en-US" dirty="0" smtClean="0"/>
              <a:t>Creeping perennial raspberry.</a:t>
            </a:r>
          </a:p>
          <a:p>
            <a:r>
              <a:rPr lang="en-US" dirty="0" smtClean="0"/>
              <a:t>Grows in bogs at low elevation.</a:t>
            </a:r>
          </a:p>
          <a:p>
            <a:r>
              <a:rPr lang="en-US" dirty="0" smtClean="0"/>
              <a:t>Up to 3 leaves per stem with leathery texture.</a:t>
            </a:r>
          </a:p>
          <a:p>
            <a:r>
              <a:rPr lang="en-US" dirty="0" smtClean="0"/>
              <a:t>White flower.</a:t>
            </a:r>
          </a:p>
          <a:p>
            <a:r>
              <a:rPr lang="en-US" dirty="0" smtClean="0"/>
              <a:t>Raspberry starts red and ripens amber to yellow.</a:t>
            </a:r>
          </a:p>
          <a:p>
            <a:r>
              <a:rPr lang="en-US" dirty="0" smtClean="0"/>
              <a:t>Taste like baked apples.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4572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Cloudberry </a:t>
            </a:r>
            <a:r>
              <a:rPr lang="en-US" sz="3200" i="1" dirty="0" err="1" smtClean="0"/>
              <a:t>Rubus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chamaemorus</a:t>
            </a:r>
            <a:endParaRPr lang="en-US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343400"/>
            <a:ext cx="2971067" cy="2319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214" y="3800475"/>
            <a:ext cx="3142877" cy="2888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677" y="914400"/>
            <a:ext cx="272415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08734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3896" y="1959738"/>
            <a:ext cx="4038600" cy="3907662"/>
          </a:xfrm>
        </p:spPr>
        <p:txBody>
          <a:bodyPr/>
          <a:lstStyle/>
          <a:p>
            <a:r>
              <a:rPr lang="en-US" dirty="0" smtClean="0"/>
              <a:t>Distinguishable from Huckleberry by stem </a:t>
            </a:r>
            <a:r>
              <a:rPr lang="en-US" dirty="0" err="1" smtClean="0"/>
              <a:t>colour</a:t>
            </a:r>
            <a:r>
              <a:rPr lang="en-US" dirty="0" smtClean="0"/>
              <a:t> (brown) and berry </a:t>
            </a:r>
            <a:r>
              <a:rPr lang="en-US" dirty="0" err="1" smtClean="0"/>
              <a:t>colour</a:t>
            </a:r>
            <a:r>
              <a:rPr lang="en-US" dirty="0" smtClean="0"/>
              <a:t> (blue!)</a:t>
            </a:r>
          </a:p>
          <a:p>
            <a:r>
              <a:rPr lang="en-US" dirty="0" smtClean="0"/>
              <a:t>Distinguishable from Alaskan Blueberry by naked leaves and sweeter berries. (V. </a:t>
            </a:r>
            <a:r>
              <a:rPr lang="en-US" dirty="0" err="1" smtClean="0"/>
              <a:t>alaskaense</a:t>
            </a:r>
            <a:r>
              <a:rPr lang="en-US" dirty="0" smtClean="0"/>
              <a:t> has visible whiskers when leaves are folded).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Oval-Leafed Blueberry </a:t>
            </a:r>
            <a:r>
              <a:rPr lang="en-US" sz="2800" i="1" dirty="0" err="1" smtClean="0"/>
              <a:t>Vaccinium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ovalifolium</a:t>
            </a:r>
            <a:endParaRPr lang="en-US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098" y="1701800"/>
            <a:ext cx="4119563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1219200"/>
            <a:ext cx="8001000" cy="9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Nearly as prolific as Red Huckleberry and growing on the same sites.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4766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1"/>
            <a:ext cx="8229600" cy="2209800"/>
          </a:xfrm>
        </p:spPr>
        <p:txBody>
          <a:bodyPr/>
          <a:lstStyle/>
          <a:p>
            <a:r>
              <a:rPr lang="en-US" dirty="0" smtClean="0"/>
              <a:t>Large shrub up to 5 or more </a:t>
            </a:r>
            <a:r>
              <a:rPr lang="en-US" dirty="0" err="1" smtClean="0"/>
              <a:t>metres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Likes </a:t>
            </a:r>
            <a:r>
              <a:rPr lang="en-US" dirty="0"/>
              <a:t>rocky sites </a:t>
            </a:r>
            <a:r>
              <a:rPr lang="en-US" dirty="0" smtClean="0"/>
              <a:t>or well-drained soils in open areas.  </a:t>
            </a:r>
          </a:p>
          <a:p>
            <a:r>
              <a:rPr lang="en-US" dirty="0" smtClean="0"/>
              <a:t>Small (2 to 3 cm), round to oval leaves regularly toothed especially on top half of leaf.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810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Saskatoon Berry </a:t>
            </a:r>
            <a:r>
              <a:rPr lang="en-US" sz="3200" i="1" dirty="0" err="1" smtClean="0"/>
              <a:t>Amelanchier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alnifolia</a:t>
            </a:r>
            <a:endParaRPr lang="en-US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66857" y="2743200"/>
            <a:ext cx="4550373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53602" y="2590800"/>
            <a:ext cx="3962400" cy="2209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White Flowers grow in clusters and have elongated petals.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69" y="3810000"/>
            <a:ext cx="2784597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9682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191000" cy="4525963"/>
          </a:xfrm>
        </p:spPr>
        <p:txBody>
          <a:bodyPr/>
          <a:lstStyle/>
          <a:p>
            <a:r>
              <a:rPr lang="en-US" dirty="0" smtClean="0"/>
              <a:t>Berries turn from pink to red to purple then almost black as they mature.</a:t>
            </a:r>
          </a:p>
          <a:p>
            <a:r>
              <a:rPr lang="en-US" dirty="0" smtClean="0"/>
              <a:t>Sweet berries prized by Coastal, Interior, and Plains First Nations.</a:t>
            </a:r>
          </a:p>
          <a:p>
            <a:r>
              <a:rPr lang="en-US" dirty="0" smtClean="0"/>
              <a:t>Cultivated commercially.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1"/>
            <a:ext cx="8229600" cy="5334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Saskatoon Berry </a:t>
            </a:r>
            <a:r>
              <a:rPr lang="en-US" sz="3200" i="1" dirty="0" err="1"/>
              <a:t>Amelanchier</a:t>
            </a:r>
            <a:r>
              <a:rPr lang="en-US" sz="3200" i="1" dirty="0"/>
              <a:t> </a:t>
            </a:r>
            <a:r>
              <a:rPr lang="en-US" sz="3200" i="1" dirty="0" err="1" smtClean="0"/>
              <a:t>alnifolia</a:t>
            </a:r>
            <a:endParaRPr lang="en-US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990600"/>
            <a:ext cx="3616822" cy="530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86200"/>
            <a:ext cx="2590800" cy="1946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15841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0" y="609600"/>
            <a:ext cx="2819400" cy="762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b="1" dirty="0" smtClean="0"/>
              <a:t>Questions?</a:t>
            </a:r>
            <a:endParaRPr lang="en-US" sz="3200" b="1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25" y="1395413"/>
            <a:ext cx="310515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333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C2FBFF8B81634AB94FE0324FF25992" ma:contentTypeVersion="1" ma:contentTypeDescription="Create a new document." ma:contentTypeScope="" ma:versionID="6a115a7d78faf7c41f3388f286a2f845">
  <xsd:schema xmlns:xsd="http://www.w3.org/2001/XMLSchema" xmlns:xs="http://www.w3.org/2001/XMLSchema" xmlns:p="http://schemas.microsoft.com/office/2006/metadata/properties" xmlns:ns2="8f4c4289-f73c-4ebc-b1a2-cc811dfacfb1" targetNamespace="http://schemas.microsoft.com/office/2006/metadata/properties" ma:root="true" ma:fieldsID="0bcbf2fb73a0fbb8477853eb31da5999" ns2:_="">
    <xsd:import namespace="8f4c4289-f73c-4ebc-b1a2-cc811dfacfb1"/>
    <xsd:element name="properties">
      <xsd:complexType>
        <xsd:sequence>
          <xsd:element name="documentManagement">
            <xsd:complexType>
              <xsd:all>
                <xsd:element ref="ns2: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4c4289-f73c-4ebc-b1a2-cc811dfacfb1" elementFormDefault="qualified">
    <xsd:import namespace="http://schemas.microsoft.com/office/2006/documentManagement/types"/>
    <xsd:import namespace="http://schemas.microsoft.com/office/infopath/2007/PartnerControls"/>
    <xsd:element name="Category" ma:index="8" nillable="true" ma:displayName="Category" ma:default="Policy and Brand Standards Guide" ma:format="Dropdown" ma:internalName="Category">
      <xsd:simpleType>
        <xsd:restriction base="dms:Choice">
          <xsd:enumeration value="Fax Templates"/>
          <xsd:enumeration value="Interfor Brands"/>
          <xsd:enumeration value="Letterhead Templates"/>
          <xsd:enumeration value="Memo Template"/>
          <xsd:enumeration value="Miscellaneous"/>
          <xsd:enumeration value="Policy and Brand Standards Guide"/>
          <xsd:enumeration value="Trademarks"/>
          <xsd:enumeration value="Windows Wallpaper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8f4c4289-f73c-4ebc-b1a2-cc811dfacfb1">Miscellaneous</Category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1CADBF0-F3B4-4132-ABBB-701EF9B3FE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4c4289-f73c-4ebc-b1a2-cc811dfacf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C1BD02-BCB1-4CCE-842C-01E81F9D3B4E}">
  <ds:schemaRefs>
    <ds:schemaRef ds:uri="http://www.w3.org/XML/1998/namespace"/>
    <ds:schemaRef ds:uri="8f4c4289-f73c-4ebc-b1a2-cc811dfacfb1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6E2022D6-118B-4E2C-B14B-FA12CFF2A2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2078</TotalTime>
  <Words>2884</Words>
  <Application>Microsoft Office PowerPoint</Application>
  <PresentationFormat>On-screen Show (4:3)</PresentationFormat>
  <Paragraphs>291</Paragraphs>
  <Slides>58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60" baseType="lpstr">
      <vt:lpstr>Office Theme</vt:lpstr>
      <vt:lpstr>2_Blank Presentation</vt:lpstr>
      <vt:lpstr>Guide to Aboriginal Forest Resources</vt:lpstr>
      <vt:lpstr>commitments under the GBRO:</vt:lpstr>
      <vt:lpstr>definition of Aboriginal Forest Resources: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International Forest Products Limited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June 4-3 - June 2015</dc:title>
  <dc:creator>Jennifer Raworth</dc:creator>
  <cp:lastModifiedBy>Rowan, Chuck A FLNR:EX</cp:lastModifiedBy>
  <cp:revision>160</cp:revision>
  <dcterms:created xsi:type="dcterms:W3CDTF">2014-09-04T18:02:29Z</dcterms:created>
  <dcterms:modified xsi:type="dcterms:W3CDTF">2017-01-20T19:56:39Z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0x010100C9C2FBFF8B81634AB94FE0324FF25992</vt:lpwstr>
  </property>
</Properties>
</file>